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2" r:id="rId1"/>
  </p:sldMasterIdLst>
  <p:sldIdLst>
    <p:sldId id="256" r:id="rId2"/>
    <p:sldId id="257" r:id="rId3"/>
    <p:sldId id="258" r:id="rId4"/>
    <p:sldId id="273" r:id="rId5"/>
    <p:sldId id="259" r:id="rId6"/>
    <p:sldId id="260" r:id="rId7"/>
    <p:sldId id="261" r:id="rId8"/>
    <p:sldId id="262" r:id="rId9"/>
    <p:sldId id="274" r:id="rId10"/>
    <p:sldId id="263" r:id="rId11"/>
    <p:sldId id="264" r:id="rId12"/>
    <p:sldId id="272" r:id="rId13"/>
    <p:sldId id="265" r:id="rId14"/>
    <p:sldId id="266" r:id="rId15"/>
    <p:sldId id="267" r:id="rId16"/>
    <p:sldId id="268" r:id="rId17"/>
    <p:sldId id="269" r:id="rId18"/>
    <p:sldId id="275" r:id="rId19"/>
    <p:sldId id="270"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35" autoAdjust="0"/>
  </p:normalViewPr>
  <p:slideViewPr>
    <p:cSldViewPr snapToGrid="0" snapToObjects="1">
      <p:cViewPr varScale="1">
        <p:scale>
          <a:sx n="38" d="100"/>
          <a:sy n="38" d="100"/>
        </p:scale>
        <p:origin x="-14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71EE69D-5CCD-F042-B01E-0975141E1473}"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EE69D-5CCD-F042-B01E-0975141E1473}" type="datetimeFigureOut">
              <a:rPr lang="en-US" smtClean="0"/>
              <a:pPr/>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B8CC3-2E50-3545-899B-37F8C55FB6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71EE69D-5CCD-F042-B01E-0975141E1473}"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71EE69D-5CCD-F042-B01E-0975141E1473}"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8CC3-2E50-3545-899B-37F8C55FB6AF}"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71EE69D-5CCD-F042-B01E-0975141E1473}"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8CC3-2E50-3545-899B-37F8C55FB6AF}"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71EE69D-5CCD-F042-B01E-0975141E1473}"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B8CC3-2E50-3545-899B-37F8C55FB6A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71EE69D-5CCD-F042-B01E-0975141E1473}"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B8CC3-2E50-3545-899B-37F8C55FB6A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1EE69D-5CCD-F042-B01E-0975141E1473}"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B8CC3-2E50-3545-899B-37F8C55FB6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71EE69D-5CCD-F042-B01E-0975141E1473}"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B8CC3-2E50-3545-899B-37F8C55FB6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71EE69D-5CCD-F042-B01E-0975141E1473}" type="datetimeFigureOut">
              <a:rPr lang="en-US" smtClean="0"/>
              <a:pPr/>
              <a:t>5/15/2014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05B8CC3-2E50-3545-899B-37F8C55FB6AF}"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71EE69D-5CCD-F042-B01E-0975141E1473}"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8CC3-2E50-3545-899B-37F8C55FB6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71EE69D-5CCD-F042-B01E-0975141E1473}" type="datetimeFigureOut">
              <a:rPr lang="en-US" smtClean="0"/>
              <a:pPr/>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B8CC3-2E50-3545-899B-37F8C55FB6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71EE69D-5CCD-F042-B01E-0975141E1473}"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8CC3-2E50-3545-899B-37F8C55FB6AF}"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71EE69D-5CCD-F042-B01E-0975141E1473}"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8CC3-2E50-3545-899B-37F8C55FB6AF}"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71EE69D-5CCD-F042-B01E-0975141E1473}"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B8CC3-2E50-3545-899B-37F8C55FB6AF}"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71EE69D-5CCD-F042-B01E-0975141E1473}"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B8CC3-2E50-3545-899B-37F8C55FB6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971EE69D-5CCD-F042-B01E-0975141E1473}" type="datetimeFigureOut">
              <a:rPr lang="en-US" smtClean="0"/>
              <a:pPr/>
              <a:t>5/15/2014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405B8CC3-2E50-3545-899B-37F8C55FB6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youtu.be/xfg6GoMebf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media1.mp3"/><Relationship Id="rId5" Type="http://schemas.openxmlformats.org/officeDocument/2006/relationships/image" Target="../media/image9.png"/><Relationship Id="rId4" Type="http://schemas.microsoft.com/office/2007/relationships/media" Target="../media/media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199" y="247833"/>
            <a:ext cx="8228013" cy="3593544"/>
          </a:xfrm>
        </p:spPr>
        <p:txBody>
          <a:bodyPr/>
          <a:lstStyle/>
          <a:p>
            <a:r>
              <a:rPr lang="en-US" b="1" dirty="0" smtClean="0"/>
              <a:t>Standard American Spanish: A Focus on the Behavior of the letter /-s/</a:t>
            </a:r>
            <a:endParaRPr lang="en-US" b="1" dirty="0"/>
          </a:p>
        </p:txBody>
      </p:sp>
      <p:sp>
        <p:nvSpPr>
          <p:cNvPr id="15" name="Subtitle 14"/>
          <p:cNvSpPr>
            <a:spLocks noGrp="1"/>
          </p:cNvSpPr>
          <p:nvPr>
            <p:ph type="subTitle" idx="1"/>
          </p:nvPr>
        </p:nvSpPr>
        <p:spPr>
          <a:xfrm>
            <a:off x="457199" y="4383545"/>
            <a:ext cx="8228013" cy="635070"/>
          </a:xfrm>
        </p:spPr>
        <p:txBody>
          <a:bodyPr>
            <a:noAutofit/>
          </a:bodyPr>
          <a:lstStyle/>
          <a:p>
            <a:r>
              <a:rPr lang="en-US" sz="4000" i="1" dirty="0" smtClean="0">
                <a:solidFill>
                  <a:schemeClr val="accent1"/>
                </a:solidFill>
              </a:rPr>
              <a:t>Jennifer Gonz</a:t>
            </a:r>
            <a:r>
              <a:rPr lang="en-US" sz="4000" i="1" dirty="0">
                <a:solidFill>
                  <a:schemeClr val="accent1"/>
                </a:solidFill>
              </a:rPr>
              <a:t>á</a:t>
            </a:r>
            <a:r>
              <a:rPr lang="en-US" sz="4000" i="1" dirty="0" smtClean="0">
                <a:solidFill>
                  <a:schemeClr val="accent1"/>
                </a:solidFill>
              </a:rPr>
              <a:t>lez</a:t>
            </a:r>
            <a:endParaRPr lang="en-US" sz="4000" i="1" dirty="0">
              <a:solidFill>
                <a:schemeClr val="accent1"/>
              </a:solidFill>
            </a:endParaRPr>
          </a:p>
        </p:txBody>
      </p:sp>
      <p:sp>
        <p:nvSpPr>
          <p:cNvPr id="16" name="TextBox 15"/>
          <p:cNvSpPr txBox="1"/>
          <p:nvPr/>
        </p:nvSpPr>
        <p:spPr>
          <a:xfrm>
            <a:off x="1936058" y="6271557"/>
            <a:ext cx="5266076" cy="523220"/>
          </a:xfrm>
          <a:prstGeom prst="rect">
            <a:avLst/>
          </a:prstGeom>
          <a:noFill/>
        </p:spPr>
        <p:txBody>
          <a:bodyPr wrap="square" rtlCol="0">
            <a:spAutoFit/>
          </a:bodyPr>
          <a:lstStyle/>
          <a:p>
            <a:pPr algn="ctr"/>
            <a:r>
              <a:rPr lang="en-US" sz="2800" dirty="0" smtClean="0">
                <a:solidFill>
                  <a:schemeClr val="bg2">
                    <a:lumMod val="50000"/>
                  </a:schemeClr>
                </a:solidFill>
              </a:rPr>
              <a:t>Advisor: Carlos Arrizabalaga</a:t>
            </a:r>
            <a:endParaRPr lang="en-US" sz="28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178"/>
            <a:ext cx="8229600" cy="1488141"/>
          </a:xfrm>
        </p:spPr>
        <p:txBody>
          <a:bodyPr/>
          <a:lstStyle/>
          <a:p>
            <a:r>
              <a:rPr lang="en-US" sz="4800" b="1" dirty="0" smtClean="0"/>
              <a:t>Variability in the realization of the letter /-s/</a:t>
            </a:r>
            <a:endParaRPr lang="en-US" sz="4800" b="1" dirty="0"/>
          </a:p>
        </p:txBody>
      </p:sp>
      <p:pic>
        <p:nvPicPr>
          <p:cNvPr id="4" name="Content Placeholder 3" descr="pg384.png"/>
          <p:cNvPicPr>
            <a:picLocks noGrp="1" noChangeAspect="1"/>
          </p:cNvPicPr>
          <p:nvPr>
            <p:ph idx="1"/>
          </p:nvPr>
        </p:nvPicPr>
        <p:blipFill>
          <a:blip r:embed="rId2"/>
          <a:srcRect l="-11459" r="-11459"/>
          <a:stretch>
            <a:fillRect/>
          </a:stretch>
        </p:blipFill>
        <p:spPr>
          <a:xfrm>
            <a:off x="0" y="2073042"/>
            <a:ext cx="9144000" cy="4135712"/>
          </a:xfrm>
        </p:spPr>
      </p:pic>
      <p:sp>
        <p:nvSpPr>
          <p:cNvPr id="5" name="TextBox 4"/>
          <p:cNvSpPr txBox="1"/>
          <p:nvPr/>
        </p:nvSpPr>
        <p:spPr>
          <a:xfrm>
            <a:off x="704402" y="6282549"/>
            <a:ext cx="7982398" cy="400110"/>
          </a:xfrm>
          <a:prstGeom prst="rect">
            <a:avLst/>
          </a:prstGeom>
          <a:noFill/>
        </p:spPr>
        <p:txBody>
          <a:bodyPr wrap="square" rtlCol="0">
            <a:spAutoFit/>
          </a:bodyPr>
          <a:lstStyle/>
          <a:p>
            <a:pPr algn="ctr"/>
            <a:r>
              <a:rPr lang="en-US" sz="2000" dirty="0" smtClean="0">
                <a:solidFill>
                  <a:schemeClr val="tx1">
                    <a:lumMod val="65000"/>
                    <a:lumOff val="35000"/>
                  </a:schemeClr>
                </a:solidFill>
              </a:rPr>
              <a:t>Example of variability at the end of the syllable</a:t>
            </a:r>
            <a:endParaRPr lang="en-US"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420668"/>
          </a:xfrm>
        </p:spPr>
        <p:txBody>
          <a:bodyPr/>
          <a:lstStyle/>
          <a:p>
            <a:r>
              <a:rPr lang="en-US" sz="4800" b="1" dirty="0" smtClean="0"/>
              <a:t>Factors that favor aspiration or elision of /-s/</a:t>
            </a:r>
            <a:endParaRPr lang="en-US" sz="4800" b="1" dirty="0"/>
          </a:p>
        </p:txBody>
      </p:sp>
      <p:sp>
        <p:nvSpPr>
          <p:cNvPr id="3" name="Content Placeholder 2"/>
          <p:cNvSpPr>
            <a:spLocks noGrp="1"/>
          </p:cNvSpPr>
          <p:nvPr>
            <p:ph idx="1"/>
          </p:nvPr>
        </p:nvSpPr>
        <p:spPr>
          <a:xfrm>
            <a:off x="739775" y="2431860"/>
            <a:ext cx="7662864" cy="4426140"/>
          </a:xfrm>
        </p:spPr>
        <p:txBody>
          <a:bodyPr>
            <a:normAutofit/>
          </a:bodyPr>
          <a:lstStyle/>
          <a:p>
            <a:r>
              <a:rPr lang="en-US" sz="2600" dirty="0" smtClean="0"/>
              <a:t>Situational context</a:t>
            </a:r>
          </a:p>
          <a:p>
            <a:r>
              <a:rPr lang="en-US" sz="2600" dirty="0" smtClean="0"/>
              <a:t>Socioeconomic level of the speaker</a:t>
            </a:r>
          </a:p>
          <a:p>
            <a:r>
              <a:rPr lang="en-US" sz="2600" dirty="0" smtClean="0"/>
              <a:t>Geographical origin of the speaker</a:t>
            </a:r>
          </a:p>
          <a:p>
            <a:r>
              <a:rPr lang="en-US" sz="2600" dirty="0" smtClean="0"/>
              <a:t>Age</a:t>
            </a:r>
          </a:p>
          <a:p>
            <a:r>
              <a:rPr lang="en-US" sz="2600" dirty="0" smtClean="0"/>
              <a:t>Gender (male/female) </a:t>
            </a:r>
          </a:p>
          <a:p>
            <a:r>
              <a:rPr lang="en-US" sz="2600" dirty="0" smtClean="0"/>
              <a:t>Identity of the speaker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Systematic Factors</a:t>
            </a:r>
            <a:endParaRPr lang="en-US" sz="4800" b="1" dirty="0"/>
          </a:p>
        </p:txBody>
      </p:sp>
      <p:sp>
        <p:nvSpPr>
          <p:cNvPr id="3" name="Content Placeholder 2"/>
          <p:cNvSpPr>
            <a:spLocks noGrp="1"/>
          </p:cNvSpPr>
          <p:nvPr>
            <p:ph idx="1"/>
          </p:nvPr>
        </p:nvSpPr>
        <p:spPr>
          <a:xfrm>
            <a:off x="739775" y="2462915"/>
            <a:ext cx="7662864" cy="3267169"/>
          </a:xfrm>
        </p:spPr>
        <p:txBody>
          <a:bodyPr>
            <a:normAutofit/>
          </a:bodyPr>
          <a:lstStyle/>
          <a:p>
            <a:r>
              <a:rPr lang="en-US" sz="2600" dirty="0" smtClean="0"/>
              <a:t>Distribution of the “-s” in the word</a:t>
            </a:r>
          </a:p>
          <a:p>
            <a:r>
              <a:rPr lang="en-US" sz="2600" dirty="0" smtClean="0"/>
              <a:t>The function (grammatical or lexical) of the letter /-s/ </a:t>
            </a:r>
          </a:p>
          <a:p>
            <a:endParaRPr lang="en-US"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0"/>
            <a:ext cx="8229600" cy="1374199"/>
          </a:xfrm>
        </p:spPr>
        <p:txBody>
          <a:bodyPr/>
          <a:lstStyle/>
          <a:p>
            <a:r>
              <a:rPr lang="en-US" sz="4800" b="1" dirty="0" smtClean="0"/>
              <a:t>First Factor: </a:t>
            </a:r>
            <a:r>
              <a:rPr lang="en-US" sz="4800" dirty="0" smtClean="0"/>
              <a:t>Situational Context</a:t>
            </a:r>
            <a:endParaRPr lang="en-US" sz="4800" dirty="0"/>
          </a:p>
        </p:txBody>
      </p:sp>
      <p:sp>
        <p:nvSpPr>
          <p:cNvPr id="3" name="Content Placeholder 2"/>
          <p:cNvSpPr>
            <a:spLocks noGrp="1"/>
          </p:cNvSpPr>
          <p:nvPr>
            <p:ph idx="1"/>
          </p:nvPr>
        </p:nvSpPr>
        <p:spPr>
          <a:xfrm>
            <a:off x="739775" y="2475743"/>
            <a:ext cx="7662864" cy="4213158"/>
          </a:xfrm>
        </p:spPr>
        <p:txBody>
          <a:bodyPr>
            <a:normAutofit/>
          </a:bodyPr>
          <a:lstStyle/>
          <a:p>
            <a:r>
              <a:rPr lang="en-US" sz="2600" dirty="0" smtClean="0"/>
              <a:t>The situational context usually determines the type of style that the speaker chooses. </a:t>
            </a:r>
          </a:p>
          <a:p>
            <a:endParaRPr lang="en-US" sz="2600" dirty="0" smtClean="0"/>
          </a:p>
          <a:p>
            <a:r>
              <a:rPr lang="en-US" sz="2600" dirty="0" smtClean="0"/>
              <a:t>The sibilant [-s] decreases as the level of formality is reduced in speech. </a:t>
            </a:r>
            <a:endParaRPr lang="en-US"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99362"/>
          </a:xfrm>
        </p:spPr>
        <p:txBody>
          <a:bodyPr/>
          <a:lstStyle/>
          <a:p>
            <a:r>
              <a:rPr lang="en-US" sz="4800" b="1" dirty="0" smtClean="0"/>
              <a:t>Second Factor: </a:t>
            </a:r>
            <a:r>
              <a:rPr lang="en-US" sz="4800" dirty="0" smtClean="0"/>
              <a:t>Socioeconomic Level </a:t>
            </a:r>
            <a:endParaRPr lang="en-US" sz="4800" dirty="0"/>
          </a:p>
        </p:txBody>
      </p:sp>
      <p:pic>
        <p:nvPicPr>
          <p:cNvPr id="4" name="Content Placeholder 3" descr="pg389.png"/>
          <p:cNvPicPr>
            <a:picLocks noGrp="1" noChangeAspect="1"/>
          </p:cNvPicPr>
          <p:nvPr>
            <p:ph idx="1"/>
          </p:nvPr>
        </p:nvPicPr>
        <p:blipFill>
          <a:blip r:embed="rId2"/>
          <a:srcRect l="-48257" r="-48257"/>
          <a:stretch>
            <a:fillRect/>
          </a:stretch>
        </p:blipFill>
        <p:spPr>
          <a:xfrm>
            <a:off x="-1574306" y="1528076"/>
            <a:ext cx="12348419" cy="4622038"/>
          </a:xfrm>
        </p:spPr>
      </p:pic>
      <p:sp>
        <p:nvSpPr>
          <p:cNvPr id="5" name="TextBox 4"/>
          <p:cNvSpPr txBox="1"/>
          <p:nvPr/>
        </p:nvSpPr>
        <p:spPr>
          <a:xfrm>
            <a:off x="0" y="6150114"/>
            <a:ext cx="8944290" cy="707886"/>
          </a:xfrm>
          <a:prstGeom prst="rect">
            <a:avLst/>
          </a:prstGeom>
          <a:noFill/>
        </p:spPr>
        <p:txBody>
          <a:bodyPr wrap="square" rtlCol="0">
            <a:spAutoFit/>
          </a:bodyPr>
          <a:lstStyle/>
          <a:p>
            <a:pPr algn="ctr"/>
            <a:r>
              <a:rPr lang="en-US" sz="2000" dirty="0" smtClean="0">
                <a:solidFill>
                  <a:schemeClr val="tx1">
                    <a:lumMod val="65000"/>
                    <a:lumOff val="35000"/>
                  </a:schemeClr>
                </a:solidFill>
              </a:rPr>
              <a:t>Percentage of retention, aspiration and elision of /-s/ in five different social classes </a:t>
            </a:r>
            <a:endParaRPr lang="en-US"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358710"/>
          </a:xfrm>
        </p:spPr>
        <p:txBody>
          <a:bodyPr/>
          <a:lstStyle/>
          <a:p>
            <a:r>
              <a:rPr lang="en-US" sz="4800" b="1" dirty="0" smtClean="0"/>
              <a:t>Third Factor: </a:t>
            </a:r>
            <a:r>
              <a:rPr lang="en-US" sz="4800" dirty="0" smtClean="0"/>
              <a:t>Distribution of the /-s/ in the word</a:t>
            </a:r>
            <a:endParaRPr lang="en-US" sz="4800" dirty="0"/>
          </a:p>
        </p:txBody>
      </p:sp>
      <p:graphicFrame>
        <p:nvGraphicFramePr>
          <p:cNvPr id="8" name="Table 7"/>
          <p:cNvGraphicFramePr>
            <a:graphicFrameLocks noGrp="1"/>
          </p:cNvGraphicFramePr>
          <p:nvPr>
            <p:extLst>
              <p:ext uri="{D42A27DB-BD31-4B8C-83A1-F6EECF244321}">
                <p14:modId xmlns:p14="http://schemas.microsoft.com/office/powerpoint/2010/main" xmlns="" val="3603003876"/>
              </p:ext>
            </p:extLst>
          </p:nvPr>
        </p:nvGraphicFramePr>
        <p:xfrm>
          <a:off x="1035697" y="1941446"/>
          <a:ext cx="7184571" cy="4685102"/>
        </p:xfrm>
        <a:graphic>
          <a:graphicData uri="http://schemas.openxmlformats.org/drawingml/2006/table">
            <a:tbl>
              <a:tblPr firstRow="1" bandRow="1">
                <a:tableStyleId>{1FECB4D8-DB02-4DC6-A0A2-4F2EBAE1DC90}</a:tableStyleId>
              </a:tblPr>
              <a:tblGrid>
                <a:gridCol w="5478216"/>
                <a:gridCol w="1706355"/>
              </a:tblGrid>
              <a:tr h="350200">
                <a:tc>
                  <a:txBody>
                    <a:bodyPr/>
                    <a:lstStyle/>
                    <a:p>
                      <a:pPr algn="ctr"/>
                      <a:r>
                        <a:rPr lang="en-US" dirty="0" smtClean="0"/>
                        <a:t>Nivel Socio-educacional</a:t>
                      </a:r>
                      <a:endParaRPr lang="en-US" dirty="0"/>
                    </a:p>
                  </a:txBody>
                  <a:tcPr/>
                </a:tc>
                <a:tc>
                  <a:txBody>
                    <a:bodyPr/>
                    <a:lstStyle/>
                    <a:p>
                      <a:pPr algn="ctr"/>
                      <a:r>
                        <a:rPr lang="en-US" dirty="0" smtClean="0"/>
                        <a:t>Contexto</a:t>
                      </a:r>
                      <a:endParaRPr lang="en-US" dirty="0"/>
                    </a:p>
                  </a:txBody>
                  <a:tcPr/>
                </a:tc>
              </a:tr>
              <a:tr h="350200">
                <a:tc>
                  <a:txBody>
                    <a:bodyPr/>
                    <a:lstStyle/>
                    <a:p>
                      <a:pPr algn="r"/>
                      <a:r>
                        <a:rPr lang="en-US" dirty="0" smtClean="0"/>
                        <a:t>Prevocálico</a:t>
                      </a:r>
                      <a:endParaRPr lang="en-US" dirty="0"/>
                    </a:p>
                  </a:txBody>
                  <a:tcPr/>
                </a:tc>
                <a:tc>
                  <a:txBody>
                    <a:bodyPr/>
                    <a:lstStyle/>
                    <a:p>
                      <a:r>
                        <a:rPr lang="en-US" dirty="0" smtClean="0"/>
                        <a:t>Ante pausa</a:t>
                      </a:r>
                      <a:endParaRPr lang="en-US" dirty="0"/>
                    </a:p>
                  </a:txBody>
                  <a:tcPr/>
                </a:tc>
              </a:tr>
              <a:tr h="612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Buenos Aires                                                        </a:t>
                      </a:r>
                      <a:r>
                        <a:rPr lang="en-US" baseline="0" dirty="0" smtClean="0"/>
                        <a:t>  </a:t>
                      </a:r>
                      <a:r>
                        <a:rPr lang="en-US" dirty="0" smtClean="0"/>
                        <a:t> 88% </a:t>
                      </a:r>
                    </a:p>
                    <a:p>
                      <a:r>
                        <a:rPr lang="en-US" dirty="0" smtClean="0"/>
                        <a:t>(Argentina)                      </a:t>
                      </a:r>
                      <a:r>
                        <a:rPr lang="en-US" i="1" dirty="0" smtClean="0"/>
                        <a:t>alto             </a:t>
                      </a:r>
                      <a:r>
                        <a:rPr lang="en-US" i="0" dirty="0" smtClean="0"/>
                        <a:t>                                </a:t>
                      </a:r>
                      <a:endParaRPr lang="en-US" i="1" dirty="0"/>
                    </a:p>
                  </a:txBody>
                  <a:tcPr/>
                </a:tc>
                <a:tc>
                  <a:txBody>
                    <a:bodyPr/>
                    <a:lstStyle/>
                    <a:p>
                      <a:r>
                        <a:rPr lang="en-US" dirty="0" smtClean="0"/>
                        <a:t>78%</a:t>
                      </a:r>
                      <a:endParaRPr lang="en-US" dirty="0"/>
                    </a:p>
                  </a:txBody>
                  <a:tcPr/>
                </a:tc>
              </a:tr>
              <a:tr h="612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Ciudad</a:t>
                      </a:r>
                      <a:r>
                        <a:rPr lang="en-US" baseline="0" dirty="0" smtClean="0"/>
                        <a:t> de Panamá                                                 20% </a:t>
                      </a:r>
                    </a:p>
                    <a:p>
                      <a:r>
                        <a:rPr lang="en-US" baseline="0" dirty="0" smtClean="0"/>
                        <a:t>(Panamá)                       </a:t>
                      </a:r>
                      <a:r>
                        <a:rPr lang="en-US" i="1" baseline="0" dirty="0" err="1" smtClean="0"/>
                        <a:t>todos</a:t>
                      </a:r>
                      <a:r>
                        <a:rPr lang="en-US" i="1" baseline="0" dirty="0" smtClean="0"/>
                        <a:t> los </a:t>
                      </a:r>
                      <a:r>
                        <a:rPr lang="en-US" i="1" baseline="0" dirty="0" err="1" smtClean="0"/>
                        <a:t>niveles</a:t>
                      </a:r>
                      <a:endParaRPr lang="en-US" i="1" dirty="0"/>
                    </a:p>
                  </a:txBody>
                  <a:tcPr/>
                </a:tc>
                <a:tc>
                  <a:txBody>
                    <a:bodyPr/>
                    <a:lstStyle/>
                    <a:p>
                      <a:r>
                        <a:rPr lang="en-US" dirty="0" smtClean="0"/>
                        <a:t>34%</a:t>
                      </a:r>
                      <a:endParaRPr lang="en-US" dirty="0"/>
                    </a:p>
                  </a:txBody>
                  <a:tcPr/>
                </a:tc>
              </a:tr>
              <a:tr h="612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 Habana                                                              18% </a:t>
                      </a:r>
                    </a:p>
                    <a:p>
                      <a:r>
                        <a:rPr lang="en-US" dirty="0" smtClean="0"/>
                        <a:t>(Cuba)                              </a:t>
                      </a:r>
                      <a:r>
                        <a:rPr lang="en-US" i="1" dirty="0" smtClean="0"/>
                        <a:t>alto</a:t>
                      </a:r>
                      <a:endParaRPr lang="en-US" i="1" dirty="0"/>
                    </a:p>
                  </a:txBody>
                  <a:tcPr/>
                </a:tc>
                <a:tc>
                  <a:txBody>
                    <a:bodyPr/>
                    <a:lstStyle/>
                    <a:p>
                      <a:r>
                        <a:rPr lang="en-US" dirty="0" smtClean="0"/>
                        <a:t>61%</a:t>
                      </a:r>
                      <a:endParaRPr lang="en-US" dirty="0"/>
                    </a:p>
                  </a:txBody>
                  <a:tcPr/>
                </a:tc>
              </a:tr>
              <a:tr h="612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San Juan                                                                 18% </a:t>
                      </a:r>
                    </a:p>
                    <a:p>
                      <a:r>
                        <a:rPr lang="en-US" dirty="0" smtClean="0"/>
                        <a:t>(Puerto Rico)                   </a:t>
                      </a:r>
                      <a:r>
                        <a:rPr lang="en-US" i="1" dirty="0" smtClean="0"/>
                        <a:t>alto</a:t>
                      </a:r>
                    </a:p>
                  </a:txBody>
                  <a:tcPr/>
                </a:tc>
                <a:tc>
                  <a:txBody>
                    <a:bodyPr/>
                    <a:lstStyle/>
                    <a:p>
                      <a:r>
                        <a:rPr lang="en-US" dirty="0" smtClean="0"/>
                        <a:t>40%</a:t>
                      </a:r>
                      <a:endParaRPr lang="en-US" dirty="0"/>
                    </a:p>
                  </a:txBody>
                  <a:tcPr/>
                </a:tc>
              </a:tr>
              <a:tr h="75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Mérida                                                                    21% </a:t>
                      </a:r>
                    </a:p>
                    <a:p>
                      <a:r>
                        <a:rPr lang="en-US" dirty="0" smtClean="0"/>
                        <a:t>(México)                        </a:t>
                      </a:r>
                      <a:r>
                        <a:rPr lang="en-US" i="1" dirty="0" err="1" smtClean="0"/>
                        <a:t>todos</a:t>
                      </a:r>
                      <a:r>
                        <a:rPr lang="en-US" i="1" dirty="0" smtClean="0"/>
                        <a:t> los </a:t>
                      </a:r>
                      <a:r>
                        <a:rPr lang="en-US" i="1" dirty="0" err="1" smtClean="0"/>
                        <a:t>niveles</a:t>
                      </a:r>
                      <a:r>
                        <a:rPr lang="en-US" i="1" dirty="0" smtClean="0"/>
                        <a:t> </a:t>
                      </a:r>
                    </a:p>
                  </a:txBody>
                  <a:tcPr/>
                </a:tc>
                <a:tc>
                  <a:txBody>
                    <a:bodyPr/>
                    <a:lstStyle/>
                    <a:p>
                      <a:r>
                        <a:rPr lang="en-US" dirty="0" smtClean="0"/>
                        <a:t>59%</a:t>
                      </a:r>
                      <a:endParaRPr lang="en-US" dirty="0"/>
                    </a:p>
                  </a:txBody>
                  <a:tcPr/>
                </a:tc>
              </a:tr>
              <a:tr h="612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Caracas                                                                   10%</a:t>
                      </a:r>
                    </a:p>
                    <a:p>
                      <a:r>
                        <a:rPr lang="en-US" dirty="0" smtClean="0"/>
                        <a:t>(Venezuela)</a:t>
                      </a:r>
                      <a:r>
                        <a:rPr lang="en-US" baseline="0" dirty="0" smtClean="0"/>
                        <a:t>                      </a:t>
                      </a:r>
                      <a:r>
                        <a:rPr lang="en-US" i="1" baseline="0" dirty="0" smtClean="0"/>
                        <a:t>alto</a:t>
                      </a:r>
                      <a:endParaRPr lang="en-US" i="1" dirty="0"/>
                    </a:p>
                  </a:txBody>
                  <a:tcPr/>
                </a:tc>
                <a:tc>
                  <a:txBody>
                    <a:bodyPr/>
                    <a:lstStyle/>
                    <a:p>
                      <a:r>
                        <a:rPr lang="en-US" dirty="0" smtClean="0"/>
                        <a:t>41%</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420668"/>
          </a:xfrm>
        </p:spPr>
        <p:txBody>
          <a:bodyPr/>
          <a:lstStyle/>
          <a:p>
            <a:r>
              <a:rPr lang="en-US" sz="4800" b="1" dirty="0" smtClean="0"/>
              <a:t>Fourth Factor: </a:t>
            </a:r>
            <a:r>
              <a:rPr lang="en-US" sz="4800" dirty="0" smtClean="0"/>
              <a:t>Geographical Origin of the Speaker</a:t>
            </a:r>
            <a:endParaRPr lang="en-US" sz="4800" dirty="0"/>
          </a:p>
        </p:txBody>
      </p:sp>
      <p:sp>
        <p:nvSpPr>
          <p:cNvPr id="3" name="Content Placeholder 2"/>
          <p:cNvSpPr>
            <a:spLocks noGrp="1"/>
          </p:cNvSpPr>
          <p:nvPr>
            <p:ph idx="1"/>
          </p:nvPr>
        </p:nvSpPr>
        <p:spPr>
          <a:xfrm>
            <a:off x="739775" y="2462915"/>
            <a:ext cx="7662864" cy="4228648"/>
          </a:xfrm>
        </p:spPr>
        <p:txBody>
          <a:bodyPr>
            <a:normAutofit/>
          </a:bodyPr>
          <a:lstStyle/>
          <a:p>
            <a:r>
              <a:rPr lang="en-US" sz="2600" dirty="0" smtClean="0"/>
              <a:t>Tierras Altas and Tierras Bajas</a:t>
            </a:r>
          </a:p>
          <a:p>
            <a:pPr>
              <a:buNone/>
            </a:pPr>
            <a:endParaRPr lang="en-US" sz="2600" dirty="0" smtClean="0"/>
          </a:p>
          <a:p>
            <a:r>
              <a:rPr lang="en-US" sz="2600" dirty="0" smtClean="0"/>
              <a:t>There are dialects in which the geographical factor affects not so much the presence or absence of the categorical retention, but the relative frequency of aspiration or loss of the /-s/.</a:t>
            </a:r>
          </a:p>
          <a:p>
            <a:endParaRPr lang="en-US" sz="2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158" y="381001"/>
            <a:ext cx="4130842" cy="2209800"/>
          </a:xfrm>
        </p:spPr>
        <p:txBody>
          <a:bodyPr/>
          <a:lstStyle/>
          <a:p>
            <a:pPr algn="ctr"/>
            <a:r>
              <a:rPr lang="en-US" sz="4600" b="1" dirty="0" smtClean="0"/>
              <a:t>Geographical Origin</a:t>
            </a:r>
            <a:endParaRPr lang="en-US" sz="4600" b="1" dirty="0"/>
          </a:p>
        </p:txBody>
      </p:sp>
      <p:pic>
        <p:nvPicPr>
          <p:cNvPr id="7" name="Content Placeholder 6" descr="pg390.png"/>
          <p:cNvPicPr>
            <a:picLocks noGrp="1" noChangeAspect="1"/>
          </p:cNvPicPr>
          <p:nvPr>
            <p:ph idx="1"/>
          </p:nvPr>
        </p:nvPicPr>
        <p:blipFill>
          <a:blip r:embed="rId2"/>
          <a:srcRect t="-9784" b="-9784"/>
          <a:stretch>
            <a:fillRect/>
          </a:stretch>
        </p:blipFill>
        <p:spPr>
          <a:xfrm>
            <a:off x="3763697" y="-501904"/>
            <a:ext cx="5380303" cy="7763315"/>
          </a:xfrm>
        </p:spPr>
      </p:pic>
      <p:sp>
        <p:nvSpPr>
          <p:cNvPr id="6" name="Text Placeholder 5"/>
          <p:cNvSpPr>
            <a:spLocks noGrp="1"/>
          </p:cNvSpPr>
          <p:nvPr>
            <p:ph type="body" sz="half" idx="2"/>
          </p:nvPr>
        </p:nvSpPr>
        <p:spPr>
          <a:xfrm>
            <a:off x="457199" y="3449580"/>
            <a:ext cx="3085954" cy="2588018"/>
          </a:xfrm>
        </p:spPr>
        <p:txBody>
          <a:bodyPr>
            <a:normAutofit/>
          </a:bodyPr>
          <a:lstStyle/>
          <a:p>
            <a:r>
              <a:rPr lang="en-US" sz="2800" dirty="0" smtClean="0"/>
              <a:t>Retention [s]</a:t>
            </a:r>
          </a:p>
          <a:p>
            <a:r>
              <a:rPr lang="en-US" sz="2800" dirty="0" smtClean="0"/>
              <a:t>Aspiration [h]</a:t>
            </a:r>
          </a:p>
          <a:p>
            <a:r>
              <a:rPr lang="en-US" sz="2800" dirty="0" smtClean="0"/>
              <a:t>Elision [ᴓ]</a:t>
            </a:r>
          </a:p>
          <a:p>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Elision </a:t>
            </a:r>
            <a:r>
              <a:rPr lang="en-US" sz="4800" dirty="0" smtClean="0"/>
              <a:t>(loss) </a:t>
            </a:r>
            <a:r>
              <a:rPr lang="en-US" sz="4800" b="1" dirty="0" smtClean="0"/>
              <a:t>of the letter /-s/</a:t>
            </a:r>
            <a:endParaRPr lang="en-US" sz="4800" b="1" dirty="0"/>
          </a:p>
        </p:txBody>
      </p:sp>
      <p:sp>
        <p:nvSpPr>
          <p:cNvPr id="3" name="Content Placeholder 2"/>
          <p:cNvSpPr>
            <a:spLocks noGrp="1"/>
          </p:cNvSpPr>
          <p:nvPr>
            <p:ph idx="1"/>
          </p:nvPr>
        </p:nvSpPr>
        <p:spPr>
          <a:xfrm>
            <a:off x="739775" y="2972224"/>
            <a:ext cx="7662864" cy="3267169"/>
          </a:xfrm>
        </p:spPr>
        <p:txBody>
          <a:bodyPr>
            <a:normAutofit/>
          </a:bodyPr>
          <a:lstStyle/>
          <a:p>
            <a:pPr marL="0" indent="0" algn="ctr">
              <a:buNone/>
            </a:pPr>
            <a:r>
              <a:rPr lang="en-US" sz="2600" dirty="0" smtClean="0"/>
              <a:t>The following video is an example of how Puerto Ricans lose the letter “-s” when speaking.  </a:t>
            </a:r>
          </a:p>
          <a:p>
            <a:pPr marL="0" indent="0">
              <a:buNone/>
            </a:pPr>
            <a:endParaRPr lang="en-US" sz="2600" dirty="0"/>
          </a:p>
          <a:p>
            <a:pPr marL="0" indent="0" algn="ctr">
              <a:buNone/>
            </a:pPr>
            <a:r>
              <a:rPr lang="en-US" sz="2600" dirty="0">
                <a:hlinkClick r:id="rId2"/>
              </a:rPr>
              <a:t>http://</a:t>
            </a:r>
            <a:r>
              <a:rPr lang="en-US" sz="2600" dirty="0" smtClean="0">
                <a:hlinkClick r:id="rId2"/>
              </a:rPr>
              <a:t>youtu.be/xfg6GoMebfU</a:t>
            </a:r>
            <a:endParaRPr lang="en-US" sz="2600" dirty="0" smtClean="0"/>
          </a:p>
          <a:p>
            <a:pPr marL="0" indent="0">
              <a:buNone/>
            </a:pPr>
            <a:endParaRPr lang="en-US" sz="2600" dirty="0"/>
          </a:p>
        </p:txBody>
      </p:sp>
    </p:spTree>
    <p:extLst>
      <p:ext uri="{BB962C8B-B14F-4D97-AF65-F5344CB8AC3E}">
        <p14:creationId xmlns:p14="http://schemas.microsoft.com/office/powerpoint/2010/main" xmlns="" val="191884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b="1" dirty="0" smtClean="0"/>
              <a:t>Concluding Summary </a:t>
            </a:r>
            <a:endParaRPr lang="en-US" sz="4800" b="1" dirty="0"/>
          </a:p>
        </p:txBody>
      </p:sp>
      <p:sp>
        <p:nvSpPr>
          <p:cNvPr id="7" name="Content Placeholder 6"/>
          <p:cNvSpPr>
            <a:spLocks noGrp="1"/>
          </p:cNvSpPr>
          <p:nvPr>
            <p:ph idx="1"/>
          </p:nvPr>
        </p:nvSpPr>
        <p:spPr>
          <a:xfrm>
            <a:off x="739775" y="2541494"/>
            <a:ext cx="7662864" cy="4087906"/>
          </a:xfrm>
        </p:spPr>
        <p:txBody>
          <a:bodyPr>
            <a:normAutofit/>
          </a:bodyPr>
          <a:lstStyle/>
          <a:p>
            <a:pPr marL="0" indent="0">
              <a:buNone/>
            </a:pPr>
            <a:r>
              <a:rPr lang="en-US" sz="2600" dirty="0" smtClean="0"/>
              <a:t>Through this final project I was able to study the behavior of the phoneme /-s/. I came to the conclusion that the letter /-s/ is affected by eight factors, six of those are factors that favor aspiration and elision of the letter and two are systematic factors. Retention, aspiration or elision of the letter  /-s/ at the end of the syllable is not a process randomly applied by the speaker but it is controlled systematically.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Abstract</a:t>
            </a:r>
            <a:endParaRPr lang="en-US" sz="4800" b="1" dirty="0"/>
          </a:p>
        </p:txBody>
      </p:sp>
      <p:sp>
        <p:nvSpPr>
          <p:cNvPr id="9" name="Content Placeholder 8"/>
          <p:cNvSpPr>
            <a:spLocks noGrp="1"/>
          </p:cNvSpPr>
          <p:nvPr>
            <p:ph idx="1"/>
          </p:nvPr>
        </p:nvSpPr>
        <p:spPr>
          <a:xfrm>
            <a:off x="739775" y="2360294"/>
            <a:ext cx="7662864" cy="4704952"/>
          </a:xfrm>
        </p:spPr>
        <p:txBody>
          <a:bodyPr>
            <a:noAutofit/>
          </a:bodyPr>
          <a:lstStyle/>
          <a:p>
            <a:pPr>
              <a:buNone/>
            </a:pPr>
            <a:r>
              <a:rPr lang="en-US" sz="2600" dirty="0" smtClean="0"/>
              <a:t>	</a:t>
            </a:r>
            <a:r>
              <a:rPr lang="en-US" sz="2600" dirty="0"/>
              <a:t> The standard American Spanish, like any other standard language, embraces certain aspects of phonology and lexicon among the many variables that occur in the language. Standard American Spanish is often known as</a:t>
            </a:r>
            <a:r>
              <a:rPr lang="en-US" sz="2600" dirty="0" smtClean="0"/>
              <a:t> “General </a:t>
            </a:r>
            <a:r>
              <a:rPr lang="en-US" sz="2600" dirty="0"/>
              <a:t>American </a:t>
            </a:r>
            <a:r>
              <a:rPr lang="en-US" sz="2600" dirty="0" smtClean="0"/>
              <a:t>Spanish” </a:t>
            </a:r>
            <a:r>
              <a:rPr lang="en-US" sz="2600" dirty="0"/>
              <a:t>or</a:t>
            </a:r>
            <a:r>
              <a:rPr lang="en-US" sz="2600" dirty="0" smtClean="0"/>
              <a:t> “neutral Spanish” </a:t>
            </a:r>
            <a:r>
              <a:rPr lang="en-US" sz="2600" dirty="0"/>
              <a:t>and is based on a number of articulatory features common to México, some parts of Central America and the Andean region of South America. Schools in the United States usually teach the standard </a:t>
            </a:r>
            <a:r>
              <a:rPr lang="en-US" sz="2600" dirty="0" smtClean="0"/>
              <a:t>American</a:t>
            </a:r>
            <a:endParaRPr lang="en-US"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2351" y="2391545"/>
            <a:ext cx="6273231" cy="830997"/>
          </a:xfrm>
          <a:prstGeom prst="rect">
            <a:avLst/>
          </a:prstGeom>
          <a:noFill/>
        </p:spPr>
        <p:txBody>
          <a:bodyPr wrap="square" rtlCol="0">
            <a:spAutoFit/>
          </a:bodyPr>
          <a:lstStyle/>
          <a:p>
            <a:pPr algn="ctr"/>
            <a:r>
              <a:rPr lang="en-US" sz="4800" b="1" dirty="0" smtClean="0">
                <a:solidFill>
                  <a:srgbClr val="FFFFFF"/>
                </a:solidFill>
              </a:rPr>
              <a:t>Questions?</a:t>
            </a:r>
            <a:endParaRPr lang="en-US" sz="4800" b="1"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Abstract Continued</a:t>
            </a:r>
            <a:endParaRPr lang="en-US" sz="4800" b="1" dirty="0"/>
          </a:p>
        </p:txBody>
      </p:sp>
      <p:sp>
        <p:nvSpPr>
          <p:cNvPr id="3" name="Content Placeholder 2"/>
          <p:cNvSpPr>
            <a:spLocks noGrp="1"/>
          </p:cNvSpPr>
          <p:nvPr>
            <p:ph idx="1"/>
          </p:nvPr>
        </p:nvSpPr>
        <p:spPr>
          <a:xfrm>
            <a:off x="739775" y="2411604"/>
            <a:ext cx="7662864" cy="4151201"/>
          </a:xfrm>
        </p:spPr>
        <p:txBody>
          <a:bodyPr>
            <a:noAutofit/>
          </a:bodyPr>
          <a:lstStyle/>
          <a:p>
            <a:pPr>
              <a:buNone/>
            </a:pPr>
            <a:r>
              <a:rPr lang="en-US" sz="2600" dirty="0" smtClean="0"/>
              <a:t>	Spanish</a:t>
            </a:r>
            <a:r>
              <a:rPr lang="en-US" sz="2600" dirty="0"/>
              <a:t>. In American Spanish pronunciation there </a:t>
            </a:r>
            <a:r>
              <a:rPr lang="en-US" sz="2600" dirty="0" smtClean="0"/>
              <a:t>are </a:t>
            </a:r>
            <a:r>
              <a:rPr lang="en-US" sz="2600" dirty="0"/>
              <a:t>several dialectal features. The phoneme /-s/ </a:t>
            </a:r>
            <a:r>
              <a:rPr lang="en-US" sz="2600" dirty="0" smtClean="0"/>
              <a:t>in the </a:t>
            </a:r>
            <a:r>
              <a:rPr lang="en-US" sz="2600" dirty="0"/>
              <a:t>American Spanish is affected by phonetic processes such as aspiration or loss of the /-s/ at the end of a </a:t>
            </a:r>
            <a:r>
              <a:rPr lang="en-US" sz="2600" dirty="0" smtClean="0"/>
              <a:t>syllable. The </a:t>
            </a:r>
            <a:r>
              <a:rPr lang="en-US" sz="2600" dirty="0"/>
              <a:t>behavior of the /-s/ is due to four different factors such as the situational context, the distribution of the /-s/ in the word, socioeconomic status and geographical origin of the speaker.</a:t>
            </a:r>
          </a:p>
          <a:p>
            <a:pPr>
              <a:buNone/>
            </a:pPr>
            <a:endParaRPr lang="en-US"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Why this </a:t>
            </a:r>
            <a:r>
              <a:rPr lang="en-US" sz="4800" b="1" u="sng" dirty="0" smtClean="0"/>
              <a:t>topic</a:t>
            </a:r>
            <a:r>
              <a:rPr lang="en-US" sz="4800" b="1" dirty="0" smtClean="0"/>
              <a:t>?</a:t>
            </a:r>
            <a:endParaRPr lang="en-US" sz="4800" b="1" dirty="0"/>
          </a:p>
        </p:txBody>
      </p:sp>
      <p:sp>
        <p:nvSpPr>
          <p:cNvPr id="3" name="Content Placeholder 2"/>
          <p:cNvSpPr>
            <a:spLocks noGrp="1"/>
          </p:cNvSpPr>
          <p:nvPr>
            <p:ph idx="1"/>
          </p:nvPr>
        </p:nvSpPr>
        <p:spPr>
          <a:xfrm>
            <a:off x="739775" y="2488570"/>
            <a:ext cx="7662864" cy="3267169"/>
          </a:xfrm>
        </p:spPr>
        <p:txBody>
          <a:bodyPr>
            <a:normAutofit/>
          </a:bodyPr>
          <a:lstStyle/>
          <a:p>
            <a:pPr>
              <a:buNone/>
            </a:pPr>
            <a:r>
              <a:rPr lang="en-US" sz="2600" dirty="0" smtClean="0"/>
              <a:t> 	I chose to talk about this topic for the reason that the letter "s" is very important in the Castilian Spanish language. Another interesting thing about this topic are the dialectal features such as aspiration and elision, which are a well researched topic in linguistics.</a:t>
            </a:r>
            <a:endParaRPr lang="en-US"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Index</a:t>
            </a:r>
            <a:endParaRPr lang="en-US" sz="4800" b="1" dirty="0"/>
          </a:p>
        </p:txBody>
      </p:sp>
      <p:sp>
        <p:nvSpPr>
          <p:cNvPr id="3" name="Content Placeholder 2"/>
          <p:cNvSpPr>
            <a:spLocks noGrp="1"/>
          </p:cNvSpPr>
          <p:nvPr>
            <p:ph idx="1"/>
          </p:nvPr>
        </p:nvSpPr>
        <p:spPr>
          <a:xfrm>
            <a:off x="739775" y="2450087"/>
            <a:ext cx="7662864" cy="3980816"/>
          </a:xfrm>
        </p:spPr>
        <p:txBody>
          <a:bodyPr>
            <a:normAutofit/>
          </a:bodyPr>
          <a:lstStyle/>
          <a:p>
            <a:r>
              <a:rPr lang="en-US" sz="2600" dirty="0" smtClean="0"/>
              <a:t>Standard American Spanish</a:t>
            </a:r>
          </a:p>
          <a:p>
            <a:r>
              <a:rPr lang="en-US" sz="2600" dirty="0" smtClean="0"/>
              <a:t>Dialectal Features</a:t>
            </a:r>
          </a:p>
          <a:p>
            <a:r>
              <a:rPr lang="en-US" sz="2600" dirty="0" smtClean="0"/>
              <a:t>Aspiration and elision</a:t>
            </a:r>
          </a:p>
          <a:p>
            <a:pPr lvl="1"/>
            <a:r>
              <a:rPr lang="en-US" sz="2400" dirty="0" smtClean="0"/>
              <a:t>Variability in the realization of the letter /-s/</a:t>
            </a:r>
          </a:p>
          <a:p>
            <a:pPr lvl="1"/>
            <a:r>
              <a:rPr lang="en-US" sz="2400" dirty="0" smtClean="0"/>
              <a:t>Factors favoring the aspiration or elision of the letter /-s/</a:t>
            </a:r>
            <a:endParaRPr lang="en-US" sz="2200" dirty="0" smtClean="0"/>
          </a:p>
          <a:p>
            <a:r>
              <a:rPr lang="en-US" sz="2600" dirty="0" smtClean="0"/>
              <a:t>Concluding Summary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American Spanish</a:t>
            </a:r>
            <a:endParaRPr lang="en-US" sz="4800" b="1" dirty="0"/>
          </a:p>
        </p:txBody>
      </p:sp>
      <p:sp>
        <p:nvSpPr>
          <p:cNvPr id="3" name="Content Placeholder 2"/>
          <p:cNvSpPr>
            <a:spLocks noGrp="1"/>
          </p:cNvSpPr>
          <p:nvPr>
            <p:ph idx="1"/>
          </p:nvPr>
        </p:nvSpPr>
        <p:spPr>
          <a:xfrm>
            <a:off x="739775" y="2501398"/>
            <a:ext cx="7662864" cy="3267169"/>
          </a:xfrm>
        </p:spPr>
        <p:txBody>
          <a:bodyPr>
            <a:normAutofit/>
          </a:bodyPr>
          <a:lstStyle/>
          <a:p>
            <a:r>
              <a:rPr lang="en-US" sz="2600" dirty="0" smtClean="0"/>
              <a:t>“General American Spanish” or “neutral </a:t>
            </a:r>
            <a:r>
              <a:rPr lang="en-US" sz="2600" dirty="0" smtClean="0"/>
              <a:t>Spanish”</a:t>
            </a:r>
            <a:endParaRPr lang="en-US" sz="2600" dirty="0" smtClean="0"/>
          </a:p>
          <a:p>
            <a:r>
              <a:rPr lang="en-US" sz="2600" dirty="0" smtClean="0"/>
              <a:t>The term “American” Spanish </a:t>
            </a:r>
          </a:p>
          <a:p>
            <a:r>
              <a:rPr lang="en-US" sz="2600" dirty="0" smtClean="0"/>
              <a:t>Not a dialect from the Spanish language</a:t>
            </a:r>
          </a:p>
          <a:p>
            <a:r>
              <a:rPr lang="en-US" sz="2600" i="1" dirty="0" smtClean="0"/>
              <a:t>Seseo, yeismo, </a:t>
            </a:r>
            <a:r>
              <a:rPr lang="en-US" sz="2600" dirty="0" smtClean="0"/>
              <a:t>aspiration and elision</a:t>
            </a:r>
          </a:p>
          <a:p>
            <a:pPr>
              <a:buNone/>
            </a:pPr>
            <a:endParaRPr lang="en-U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358710"/>
          </a:xfrm>
        </p:spPr>
        <p:txBody>
          <a:bodyPr/>
          <a:lstStyle/>
          <a:p>
            <a:r>
              <a:rPr lang="en-US" sz="4800" b="1" dirty="0" smtClean="0"/>
              <a:t>Dialectal Features</a:t>
            </a:r>
            <a:endParaRPr lang="en-US" sz="4800" b="1" dirty="0"/>
          </a:p>
        </p:txBody>
      </p:sp>
      <p:sp>
        <p:nvSpPr>
          <p:cNvPr id="3" name="Content Placeholder 2"/>
          <p:cNvSpPr>
            <a:spLocks noGrp="1"/>
          </p:cNvSpPr>
          <p:nvPr>
            <p:ph idx="1"/>
          </p:nvPr>
        </p:nvSpPr>
        <p:spPr>
          <a:xfrm>
            <a:off x="739775" y="2462915"/>
            <a:ext cx="7662864" cy="4553929"/>
          </a:xfrm>
        </p:spPr>
        <p:txBody>
          <a:bodyPr>
            <a:noAutofit/>
          </a:bodyPr>
          <a:lstStyle/>
          <a:p>
            <a:r>
              <a:rPr lang="en-US" sz="2600" dirty="0" smtClean="0"/>
              <a:t>Aspiration: the strong burst of air</a:t>
            </a:r>
          </a:p>
          <a:p>
            <a:pPr lvl="1"/>
            <a:r>
              <a:rPr lang="en-US" sz="2600" dirty="0" smtClean="0"/>
              <a:t> </a:t>
            </a:r>
            <a:r>
              <a:rPr lang="en-US" sz="2600" b="1" dirty="0" smtClean="0"/>
              <a:t>/-s/ → [</a:t>
            </a:r>
            <a:r>
              <a:rPr lang="en-US" sz="2600" b="1" baseline="30000" dirty="0" smtClean="0"/>
              <a:t>-h</a:t>
            </a:r>
            <a:r>
              <a:rPr lang="en-US" sz="2600" b="1" dirty="0" smtClean="0"/>
              <a:t>]</a:t>
            </a:r>
            <a:endParaRPr lang="en-US" sz="2600" dirty="0" smtClean="0"/>
          </a:p>
          <a:p>
            <a:r>
              <a:rPr lang="en-US" sz="2600" dirty="0" smtClean="0"/>
              <a:t>Elision: the omission of one or more sounds in a word phrase</a:t>
            </a:r>
          </a:p>
          <a:p>
            <a:pPr lvl="1"/>
            <a:r>
              <a:rPr lang="en-US" sz="2600" b="1" dirty="0" smtClean="0"/>
              <a:t>/-s/ → [ᴓ]</a:t>
            </a:r>
          </a:p>
          <a:p>
            <a:pPr lvl="1"/>
            <a:endParaRPr lang="en-US" sz="2600" dirty="0" smtClean="0"/>
          </a:p>
          <a:p>
            <a:r>
              <a:rPr lang="en-US" sz="2600" dirty="0" smtClean="0"/>
              <a:t>Aspiration or elision of the letter /-s/ at the end of the syllable is not a process randomly applied by the speaker, but it is controlled systematically.  </a:t>
            </a:r>
          </a:p>
          <a:p>
            <a:pPr>
              <a:buNone/>
            </a:pPr>
            <a:endParaRPr lang="en-US" sz="2600" dirty="0" smtClean="0"/>
          </a:p>
          <a:p>
            <a:pPr lvl="1"/>
            <a:endParaRPr lang="en-US" sz="2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Aspiration and Elision</a:t>
            </a:r>
            <a:endParaRPr lang="en-US" sz="4800" b="1" dirty="0"/>
          </a:p>
        </p:txBody>
      </p:sp>
      <p:sp>
        <p:nvSpPr>
          <p:cNvPr id="3" name="Content Placeholder 2"/>
          <p:cNvSpPr>
            <a:spLocks noGrp="1"/>
          </p:cNvSpPr>
          <p:nvPr>
            <p:ph idx="1"/>
          </p:nvPr>
        </p:nvSpPr>
        <p:spPr>
          <a:xfrm>
            <a:off x="739775" y="2398777"/>
            <a:ext cx="7662864" cy="4283860"/>
          </a:xfrm>
        </p:spPr>
        <p:txBody>
          <a:bodyPr>
            <a:normAutofit/>
          </a:bodyPr>
          <a:lstStyle/>
          <a:p>
            <a:r>
              <a:rPr lang="en-US" sz="2600" dirty="0" smtClean="0"/>
              <a:t>Aspiration and elision of the letter /-s/ spans through a wide region that includes the </a:t>
            </a:r>
            <a:r>
              <a:rPr lang="en-US" sz="2600" dirty="0" smtClean="0"/>
              <a:t>Caribbean, </a:t>
            </a:r>
            <a:r>
              <a:rPr lang="en-US" sz="2600" dirty="0" smtClean="0"/>
              <a:t>coasts of Ecuador and Peru, and parts of Argentina, Chile and Uruguay.</a:t>
            </a:r>
          </a:p>
          <a:p>
            <a:pPr marL="0" indent="0">
              <a:buNone/>
            </a:pPr>
            <a:endParaRPr lang="en-US" sz="2600" dirty="0" smtClean="0"/>
          </a:p>
          <a:p>
            <a:r>
              <a:rPr lang="en-US" sz="2600" dirty="0" smtClean="0"/>
              <a:t>Aspiration and elision only occur at the end of a syllable but there are exceptions.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6156" y="254000"/>
            <a:ext cx="8229600" cy="1749778"/>
          </a:xfrm>
        </p:spPr>
        <p:txBody>
          <a:bodyPr/>
          <a:lstStyle/>
          <a:p>
            <a:r>
              <a:rPr lang="en-US" sz="4800" b="1" dirty="0" smtClean="0"/>
              <a:t>Retention</a:t>
            </a:r>
            <a:br>
              <a:rPr lang="en-US" sz="4800" b="1" dirty="0" smtClean="0"/>
            </a:br>
            <a:r>
              <a:rPr lang="en-US" sz="4800" b="1" dirty="0" smtClean="0"/>
              <a:t> Aspiration</a:t>
            </a:r>
            <a:br>
              <a:rPr lang="en-US" sz="4800" b="1" dirty="0" smtClean="0"/>
            </a:br>
            <a:r>
              <a:rPr lang="en-US" sz="4800" b="1" dirty="0" smtClean="0"/>
              <a:t>Elision </a:t>
            </a:r>
            <a:r>
              <a:rPr lang="en-US" sz="4800" dirty="0" smtClean="0"/>
              <a:t>(loss)</a:t>
            </a:r>
            <a:endParaRPr lang="en-US" sz="4800" b="1" dirty="0"/>
          </a:p>
        </p:txBody>
      </p:sp>
      <p:pic>
        <p:nvPicPr>
          <p:cNvPr id="10" name="Picture 9"/>
          <p:cNvPicPr>
            <a:picLocks noChangeAspect="1"/>
          </p:cNvPicPr>
          <p:nvPr/>
        </p:nvPicPr>
        <p:blipFill>
          <a:blip r:embed="rId3"/>
          <a:stretch>
            <a:fillRect/>
          </a:stretch>
        </p:blipFill>
        <p:spPr>
          <a:xfrm>
            <a:off x="457200" y="2638779"/>
            <a:ext cx="8198556" cy="1923118"/>
          </a:xfrm>
          <a:prstGeom prst="rect">
            <a:avLst/>
          </a:prstGeom>
        </p:spPr>
      </p:pic>
      <p:sp>
        <p:nvSpPr>
          <p:cNvPr id="11" name="TextBox 10"/>
          <p:cNvSpPr txBox="1"/>
          <p:nvPr/>
        </p:nvSpPr>
        <p:spPr>
          <a:xfrm>
            <a:off x="189088" y="2638778"/>
            <a:ext cx="1927578" cy="492443"/>
          </a:xfrm>
          <a:prstGeom prst="rect">
            <a:avLst/>
          </a:prstGeom>
          <a:noFill/>
        </p:spPr>
        <p:txBody>
          <a:bodyPr wrap="square" rtlCol="0">
            <a:spAutoFit/>
          </a:bodyPr>
          <a:lstStyle/>
          <a:p>
            <a:pPr algn="ctr"/>
            <a:r>
              <a:rPr lang="en-US" sz="2600" dirty="0" smtClean="0">
                <a:solidFill>
                  <a:schemeClr val="tx1">
                    <a:lumMod val="65000"/>
                    <a:lumOff val="35000"/>
                  </a:schemeClr>
                </a:solidFill>
              </a:rPr>
              <a:t>Example:</a:t>
            </a:r>
            <a:endParaRPr lang="en-US" sz="2600" dirty="0">
              <a:solidFill>
                <a:schemeClr val="tx1">
                  <a:lumMod val="65000"/>
                  <a:lumOff val="35000"/>
                </a:schemeClr>
              </a:solidFill>
            </a:endParaRPr>
          </a:p>
        </p:txBody>
      </p:sp>
      <p:pic>
        <p:nvPicPr>
          <p:cNvPr id="3" name="enbusca.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7901376" y="5608320"/>
            <a:ext cx="1043940" cy="10439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8"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1369</TotalTime>
  <Words>612</Words>
  <Application>Microsoft Office PowerPoint</Application>
  <PresentationFormat>On-screen Show (4:3)</PresentationFormat>
  <Paragraphs>90</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Genesis</vt:lpstr>
      <vt:lpstr>Standard American Spanish: A Focus on the Behavior of the letter /-s/</vt:lpstr>
      <vt:lpstr>Abstract</vt:lpstr>
      <vt:lpstr>Abstract Continued</vt:lpstr>
      <vt:lpstr>Why this topic?</vt:lpstr>
      <vt:lpstr>Index</vt:lpstr>
      <vt:lpstr>American Spanish</vt:lpstr>
      <vt:lpstr>Dialectal Features</vt:lpstr>
      <vt:lpstr>Aspiration and Elision</vt:lpstr>
      <vt:lpstr>Retention  Aspiration Elision (loss)</vt:lpstr>
      <vt:lpstr>Variability in the realization of the letter /-s/</vt:lpstr>
      <vt:lpstr>Factors that favor aspiration or elision of /-s/</vt:lpstr>
      <vt:lpstr>Systematic Factors</vt:lpstr>
      <vt:lpstr>First Factor: Situational Context</vt:lpstr>
      <vt:lpstr>Second Factor: Socioeconomic Level </vt:lpstr>
      <vt:lpstr>Third Factor: Distribution of the /-s/ in the word</vt:lpstr>
      <vt:lpstr>Fourth Factor: Geographical Origin of the Speaker</vt:lpstr>
      <vt:lpstr>Geographical Origin</vt:lpstr>
      <vt:lpstr>Elision (loss) of the letter /-s/</vt:lpstr>
      <vt:lpstr>Concluding Summary </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español americano estándar: un enfoque en el comportamiento de la /-s/</dc:title>
  <dc:creator>roberto rivera</dc:creator>
  <cp:lastModifiedBy>Dustins Computer</cp:lastModifiedBy>
  <cp:revision>23</cp:revision>
  <dcterms:created xsi:type="dcterms:W3CDTF">2014-05-14T08:07:44Z</dcterms:created>
  <dcterms:modified xsi:type="dcterms:W3CDTF">2014-05-15T09:26:46Z</dcterms:modified>
</cp:coreProperties>
</file>