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72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73" r:id="rId10"/>
    <p:sldId id="263" r:id="rId11"/>
    <p:sldId id="264" r:id="rId12"/>
    <p:sldId id="27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8235" autoAdjust="0"/>
  </p:normalViewPr>
  <p:slideViewPr>
    <p:cSldViewPr snapToGrid="0" snapToObjects="1">
      <p:cViewPr varScale="1">
        <p:scale>
          <a:sx n="97" d="100"/>
          <a:sy n="97" d="100"/>
        </p:scale>
        <p:origin x="-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E69D-5CCD-F042-B01E-0975141E1473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 dirty="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E69D-5CCD-F042-B01E-0975141E1473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8CC3-2E50-3545-899B-37F8C55FB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1EE69D-5CCD-F042-B01E-0975141E1473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1EE69D-5CCD-F042-B01E-0975141E1473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8CC3-2E50-3545-899B-37F8C55FB6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1EE69D-5CCD-F042-B01E-0975141E1473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8CC3-2E50-3545-899B-37F8C55FB6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E69D-5CCD-F042-B01E-0975141E1473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8CC3-2E50-3545-899B-37F8C55FB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E69D-5CCD-F042-B01E-0975141E1473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8CC3-2E50-3545-899B-37F8C55FB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E69D-5CCD-F042-B01E-0975141E1473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8CC3-2E50-3545-899B-37F8C55FB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E69D-5CCD-F042-B01E-0975141E1473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8CC3-2E50-3545-899B-37F8C55FB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1EE69D-5CCD-F042-B01E-0975141E1473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5B8CC3-2E50-3545-899B-37F8C55FB6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 dirty="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E69D-5CCD-F042-B01E-0975141E1473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8CC3-2E50-3545-899B-37F8C55FB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E69D-5CCD-F042-B01E-0975141E1473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8CC3-2E50-3545-899B-37F8C55FB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E69D-5CCD-F042-B01E-0975141E1473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8CC3-2E50-3545-899B-37F8C55FB6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E69D-5CCD-F042-B01E-0975141E1473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8CC3-2E50-3545-899B-37F8C55FB6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E69D-5CCD-F042-B01E-0975141E1473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8CC3-2E50-3545-899B-37F8C55FB6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E69D-5CCD-F042-B01E-0975141E1473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8CC3-2E50-3545-899B-37F8C55FB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1EE69D-5CCD-F042-B01E-0975141E1473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5B8CC3-2E50-3545-899B-37F8C55FB6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199" y="247833"/>
            <a:ext cx="8228013" cy="3593544"/>
          </a:xfrm>
        </p:spPr>
        <p:txBody>
          <a:bodyPr/>
          <a:lstStyle/>
          <a:p>
            <a:r>
              <a:rPr lang="en-US" b="1" dirty="0" smtClean="0"/>
              <a:t>El español americano estándar: un enfoque en el comportamiento de la /-s/</a:t>
            </a:r>
            <a:endParaRPr lang="en-US" b="1" dirty="0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457199" y="4383545"/>
            <a:ext cx="8228013" cy="635070"/>
          </a:xfrm>
        </p:spPr>
        <p:txBody>
          <a:bodyPr>
            <a:noAutofit/>
          </a:bodyPr>
          <a:lstStyle/>
          <a:p>
            <a:r>
              <a:rPr lang="en-US" sz="4000" i="1" dirty="0" smtClean="0">
                <a:solidFill>
                  <a:schemeClr val="accent1"/>
                </a:solidFill>
              </a:rPr>
              <a:t>Jennifer Gonzalez</a:t>
            </a:r>
            <a:endParaRPr lang="en-US" sz="4000" i="1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36058" y="6009947"/>
            <a:ext cx="526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Advisor: Carlos Arrizabalaga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178"/>
            <a:ext cx="8229600" cy="1488141"/>
          </a:xfrm>
        </p:spPr>
        <p:txBody>
          <a:bodyPr/>
          <a:lstStyle/>
          <a:p>
            <a:r>
              <a:rPr lang="en-US" sz="4800" b="1" dirty="0" smtClean="0"/>
              <a:t>Variabilidad en la realización de la /-s/</a:t>
            </a:r>
            <a:endParaRPr lang="en-US" sz="4800" b="1" dirty="0"/>
          </a:p>
        </p:txBody>
      </p:sp>
      <p:pic>
        <p:nvPicPr>
          <p:cNvPr id="4" name="Content Placeholder 3" descr="pg38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459" r="-11459"/>
          <a:stretch>
            <a:fillRect/>
          </a:stretch>
        </p:blipFill>
        <p:spPr>
          <a:xfrm>
            <a:off x="0" y="2443476"/>
            <a:ext cx="9144000" cy="4135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420668"/>
          </a:xfrm>
        </p:spPr>
        <p:txBody>
          <a:bodyPr/>
          <a:lstStyle/>
          <a:p>
            <a:r>
              <a:rPr lang="en-US" sz="4800" b="1" dirty="0" smtClean="0"/>
              <a:t>Factores que favorecen la aspiración o elisión de la /-s/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245985"/>
            <a:ext cx="7662864" cy="442614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El contexto situacional </a:t>
            </a:r>
          </a:p>
          <a:p>
            <a:r>
              <a:rPr lang="en-US" sz="2600" dirty="0" smtClean="0"/>
              <a:t>El nivel socioeconómico</a:t>
            </a:r>
            <a:endParaRPr lang="en-US" sz="2600" dirty="0" smtClean="0"/>
          </a:p>
          <a:p>
            <a:r>
              <a:rPr lang="en-US" sz="2600" dirty="0" smtClean="0"/>
              <a:t>La </a:t>
            </a:r>
            <a:r>
              <a:rPr lang="en-US" sz="2600" dirty="0" smtClean="0"/>
              <a:t>procedencia geográfica del hablante</a:t>
            </a:r>
            <a:endParaRPr lang="en-US" sz="2600" dirty="0" smtClean="0"/>
          </a:p>
          <a:p>
            <a:r>
              <a:rPr lang="en-US" sz="2600" dirty="0" smtClean="0"/>
              <a:t>La </a:t>
            </a:r>
            <a:r>
              <a:rPr lang="en-US" sz="2600" dirty="0" smtClean="0"/>
              <a:t>edad del hablante</a:t>
            </a:r>
          </a:p>
          <a:p>
            <a:r>
              <a:rPr lang="en-US" sz="2600" dirty="0" smtClean="0"/>
              <a:t>El sexo del hablante (masculino o femenino)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217"/>
            <a:ext cx="8229600" cy="1348274"/>
          </a:xfrm>
        </p:spPr>
        <p:txBody>
          <a:bodyPr/>
          <a:lstStyle/>
          <a:p>
            <a:r>
              <a:rPr lang="en-US" sz="4800" b="1" dirty="0" smtClean="0"/>
              <a:t>Factores </a:t>
            </a:r>
            <a:r>
              <a:rPr lang="en-US" sz="4800" b="1" dirty="0" err="1" smtClean="0"/>
              <a:t>Sist</a:t>
            </a:r>
            <a:r>
              <a:rPr lang="en-US" sz="4800" b="1" dirty="0" err="1" smtClean="0"/>
              <a:t>é</a:t>
            </a:r>
            <a:r>
              <a:rPr lang="en-US" sz="4800" b="1" dirty="0" err="1" smtClean="0"/>
              <a:t>maticos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526892"/>
            <a:ext cx="7662864" cy="326716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La distribución de la /-s/ dentro de la </a:t>
            </a:r>
            <a:r>
              <a:rPr lang="en-US" sz="2600" dirty="0" smtClean="0"/>
              <a:t>palabra</a:t>
            </a:r>
          </a:p>
          <a:p>
            <a:r>
              <a:rPr lang="en-US" sz="2600" dirty="0" smtClean="0"/>
              <a:t>La función gramatical o léxica de la /-s/</a:t>
            </a:r>
          </a:p>
          <a:p>
            <a:pPr>
              <a:buNone/>
            </a:pPr>
            <a:endParaRPr lang="en-US" sz="2600" dirty="0" smtClean="0"/>
          </a:p>
          <a:p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374199"/>
          </a:xfrm>
        </p:spPr>
        <p:txBody>
          <a:bodyPr/>
          <a:lstStyle/>
          <a:p>
            <a:r>
              <a:rPr lang="en-US" sz="4800" b="1" dirty="0" smtClean="0"/>
              <a:t>El primer factor: el contexto situacional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07944"/>
            <a:ext cx="7662864" cy="421315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El contexto situacional generalmente determina el tipo de estilo que el hablante selecciona.</a:t>
            </a:r>
          </a:p>
          <a:p>
            <a:endParaRPr lang="en-US" sz="2600" dirty="0" smtClean="0"/>
          </a:p>
          <a:p>
            <a:r>
              <a:rPr lang="en-US" sz="2600" dirty="0" smtClean="0"/>
              <a:t>La sibilante /-s/ disminuye a medida que se reduce el nivel de formalidad en el habla.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389689"/>
          </a:xfrm>
        </p:spPr>
        <p:txBody>
          <a:bodyPr/>
          <a:lstStyle/>
          <a:p>
            <a:r>
              <a:rPr lang="en-US" sz="4800" b="1" dirty="0" smtClean="0"/>
              <a:t>Segundo factor: el nivel socioeconómico</a:t>
            </a:r>
            <a:endParaRPr lang="en-US" sz="4800" b="1" dirty="0"/>
          </a:p>
        </p:txBody>
      </p:sp>
      <p:pic>
        <p:nvPicPr>
          <p:cNvPr id="4" name="Content Placeholder 3" descr="pg389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8257" r="-48257"/>
          <a:stretch>
            <a:fillRect/>
          </a:stretch>
        </p:blipFill>
        <p:spPr>
          <a:xfrm>
            <a:off x="-2331218" y="1977226"/>
            <a:ext cx="13749805" cy="48807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358710"/>
          </a:xfrm>
        </p:spPr>
        <p:txBody>
          <a:bodyPr/>
          <a:lstStyle/>
          <a:p>
            <a:r>
              <a:rPr lang="en-US" sz="4800" b="1" dirty="0" smtClean="0"/>
              <a:t>Tercer factor: la distribución de la /-s/ dentro de la palabra</a:t>
            </a:r>
            <a:endParaRPr lang="en-US" sz="48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2126630"/>
          <a:ext cx="8229600" cy="46202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275048"/>
                <a:gridCol w="1954552"/>
              </a:tblGrid>
              <a:tr h="3898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Nivel Socio-educacional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Contexto</a:t>
                      </a:r>
                      <a:endParaRPr lang="en-US" dirty="0"/>
                    </a:p>
                  </a:txBody>
                  <a:tcPr/>
                </a:tc>
              </a:tr>
              <a:tr h="3898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Prevocálico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Ante pausa</a:t>
                      </a:r>
                      <a:endParaRPr lang="en-US" dirty="0"/>
                    </a:p>
                  </a:txBody>
                  <a:tcPr/>
                </a:tc>
              </a:tr>
              <a:tr h="559063">
                <a:tc>
                  <a:txBody>
                    <a:bodyPr/>
                    <a:lstStyle/>
                    <a:p>
                      <a:r>
                        <a:rPr lang="en-US" dirty="0" smtClean="0"/>
                        <a:t>Buenos Aires                                                                          88% </a:t>
                      </a:r>
                    </a:p>
                    <a:p>
                      <a:r>
                        <a:rPr lang="en-US" dirty="0" smtClean="0"/>
                        <a:t>(Argentina)                      </a:t>
                      </a:r>
                      <a:r>
                        <a:rPr lang="en-US" i="1" dirty="0" smtClean="0"/>
                        <a:t>alto             </a:t>
                      </a:r>
                      <a:r>
                        <a:rPr lang="en-US" i="0" dirty="0" smtClean="0"/>
                        <a:t>                                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78%</a:t>
                      </a:r>
                      <a:endParaRPr lang="en-US" dirty="0"/>
                    </a:p>
                  </a:txBody>
                  <a:tcPr/>
                </a:tc>
              </a:tr>
              <a:tr h="559063">
                <a:tc>
                  <a:txBody>
                    <a:bodyPr/>
                    <a:lstStyle/>
                    <a:p>
                      <a:r>
                        <a:rPr lang="en-US" dirty="0" smtClean="0"/>
                        <a:t>Ciudad</a:t>
                      </a:r>
                      <a:r>
                        <a:rPr lang="en-US" baseline="0" dirty="0" smtClean="0"/>
                        <a:t> de Panamá                                                                 20% </a:t>
                      </a:r>
                    </a:p>
                    <a:p>
                      <a:r>
                        <a:rPr lang="en-US" baseline="0" dirty="0" smtClean="0"/>
                        <a:t>(Panamá)                       </a:t>
                      </a:r>
                      <a:r>
                        <a:rPr lang="en-US" i="1" baseline="0" dirty="0" err="1" smtClean="0"/>
                        <a:t>todos</a:t>
                      </a:r>
                      <a:r>
                        <a:rPr lang="en-US" i="1" baseline="0" dirty="0" smtClean="0"/>
                        <a:t> los </a:t>
                      </a:r>
                      <a:r>
                        <a:rPr lang="en-US" i="1" baseline="0" dirty="0" err="1" smtClean="0"/>
                        <a:t>niveles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34%</a:t>
                      </a:r>
                      <a:endParaRPr lang="en-US" dirty="0"/>
                    </a:p>
                  </a:txBody>
                  <a:tcPr/>
                </a:tc>
              </a:tr>
              <a:tr h="559063">
                <a:tc>
                  <a:txBody>
                    <a:bodyPr/>
                    <a:lstStyle/>
                    <a:p>
                      <a:r>
                        <a:rPr lang="en-US" dirty="0" smtClean="0"/>
                        <a:t>La Habana                                                                              18% </a:t>
                      </a:r>
                    </a:p>
                    <a:p>
                      <a:r>
                        <a:rPr lang="en-US" dirty="0" smtClean="0"/>
                        <a:t>(Cuba)                              </a:t>
                      </a:r>
                      <a:r>
                        <a:rPr lang="en-US" i="1" dirty="0" smtClean="0"/>
                        <a:t>alto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61%</a:t>
                      </a:r>
                      <a:endParaRPr lang="en-US" dirty="0"/>
                    </a:p>
                  </a:txBody>
                  <a:tcPr/>
                </a:tc>
              </a:tr>
              <a:tr h="559063">
                <a:tc>
                  <a:txBody>
                    <a:bodyPr/>
                    <a:lstStyle/>
                    <a:p>
                      <a:r>
                        <a:rPr lang="en-US" dirty="0" smtClean="0"/>
                        <a:t>San Juan                                                                                  18%</a:t>
                      </a:r>
                    </a:p>
                    <a:p>
                      <a:r>
                        <a:rPr lang="en-US" dirty="0" smtClean="0"/>
                        <a:t>(Puerto Rico)                   </a:t>
                      </a:r>
                      <a:r>
                        <a:rPr lang="en-US" i="1" dirty="0" smtClean="0"/>
                        <a:t>alto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/>
                </a:tc>
              </a:tr>
              <a:tr h="389875">
                <a:tc>
                  <a:txBody>
                    <a:bodyPr/>
                    <a:lstStyle/>
                    <a:p>
                      <a:r>
                        <a:rPr lang="en-US" dirty="0" smtClean="0"/>
                        <a:t>Mérida                                                                                     21% </a:t>
                      </a:r>
                    </a:p>
                    <a:p>
                      <a:r>
                        <a:rPr lang="en-US" dirty="0" smtClean="0"/>
                        <a:t>(México)                        </a:t>
                      </a:r>
                      <a:r>
                        <a:rPr lang="en-US" i="1" dirty="0" err="1" smtClean="0"/>
                        <a:t>todos</a:t>
                      </a:r>
                      <a:r>
                        <a:rPr lang="en-US" i="1" dirty="0" smtClean="0"/>
                        <a:t> los </a:t>
                      </a:r>
                      <a:r>
                        <a:rPr lang="en-US" i="1" dirty="0" err="1" smtClean="0"/>
                        <a:t>niveles</a:t>
                      </a:r>
                      <a:r>
                        <a:rPr lang="en-US" i="1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59%</a:t>
                      </a:r>
                      <a:endParaRPr lang="en-US" dirty="0"/>
                    </a:p>
                  </a:txBody>
                  <a:tcPr/>
                </a:tc>
              </a:tr>
              <a:tr h="389875">
                <a:tc>
                  <a:txBody>
                    <a:bodyPr/>
                    <a:lstStyle/>
                    <a:p>
                      <a:r>
                        <a:rPr lang="en-US" dirty="0" smtClean="0"/>
                        <a:t>Caracas                                                                                    10%</a:t>
                      </a:r>
                    </a:p>
                    <a:p>
                      <a:r>
                        <a:rPr lang="en-US" dirty="0" smtClean="0"/>
                        <a:t>(Venezuela)</a:t>
                      </a:r>
                      <a:r>
                        <a:rPr lang="en-US" baseline="0" dirty="0" smtClean="0"/>
                        <a:t>                      </a:t>
                      </a:r>
                      <a:r>
                        <a:rPr lang="en-US" i="1" baseline="0" dirty="0" smtClean="0"/>
                        <a:t>alto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420668"/>
          </a:xfrm>
        </p:spPr>
        <p:txBody>
          <a:bodyPr/>
          <a:lstStyle/>
          <a:p>
            <a:r>
              <a:rPr lang="en-US" sz="4800" b="1" dirty="0" smtClean="0"/>
              <a:t>Cuarto factor: procedencia geográfica del hablante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07944"/>
            <a:ext cx="7662864" cy="422864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Tierras Altas y Tierras Bajas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Hay dialectos en los cuales el factor geográfico influye no tanto en la presencia o ausencia de la retención categórica, sino en la frecuencia relativa de la aspiración o pérdida de la /-s/.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1"/>
            <a:ext cx="3085954" cy="2209800"/>
          </a:xfrm>
        </p:spPr>
        <p:txBody>
          <a:bodyPr/>
          <a:lstStyle/>
          <a:p>
            <a:pPr algn="ctr"/>
            <a:r>
              <a:rPr lang="en-US" sz="4800" b="1" dirty="0" smtClean="0"/>
              <a:t>Tierras Bajas</a:t>
            </a:r>
            <a:endParaRPr lang="en-US" sz="4800" b="1" dirty="0"/>
          </a:p>
        </p:txBody>
      </p:sp>
      <p:pic>
        <p:nvPicPr>
          <p:cNvPr id="7" name="Content Placeholder 6" descr="pg390.png"/>
          <p:cNvPicPr>
            <a:picLocks noGrp="1" noChangeAspect="1"/>
          </p:cNvPicPr>
          <p:nvPr>
            <p:ph idx="1"/>
          </p:nvPr>
        </p:nvPicPr>
        <p:blipFill>
          <a:blip r:embed="rId2"/>
          <a:srcRect t="-9784" b="-9784"/>
          <a:stretch>
            <a:fillRect/>
          </a:stretch>
        </p:blipFill>
        <p:spPr>
          <a:xfrm>
            <a:off x="3763697" y="-501904"/>
            <a:ext cx="5380303" cy="776331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199" y="3449580"/>
            <a:ext cx="3085954" cy="258801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Retención [s]</a:t>
            </a:r>
          </a:p>
          <a:p>
            <a:r>
              <a:rPr lang="en-US" sz="2600" dirty="0" smtClean="0"/>
              <a:t>Aspiración [h]</a:t>
            </a:r>
          </a:p>
          <a:p>
            <a:r>
              <a:rPr lang="en-US" sz="2600" dirty="0" smtClean="0"/>
              <a:t>Elisión [ᴓ]</a:t>
            </a:r>
          </a:p>
          <a:p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err="1" smtClean="0"/>
              <a:t>Res</a:t>
            </a:r>
            <a:r>
              <a:rPr lang="en-US" sz="4800" b="1" dirty="0" err="1" smtClean="0"/>
              <a:t>ú</a:t>
            </a:r>
            <a:r>
              <a:rPr lang="en-US" sz="4800" b="1" dirty="0" err="1" smtClean="0"/>
              <a:t>men</a:t>
            </a:r>
            <a:r>
              <a:rPr lang="en-US" sz="4800" b="1" dirty="0" smtClean="0"/>
              <a:t> de Conclusión </a:t>
            </a:r>
            <a:endParaRPr lang="en-US" sz="4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9775" y="2540122"/>
            <a:ext cx="7662864" cy="3704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	Gracias a </a:t>
            </a:r>
            <a:r>
              <a:rPr lang="en-US" sz="2600" dirty="0" err="1" smtClean="0"/>
              <a:t>este</a:t>
            </a:r>
            <a:r>
              <a:rPr lang="en-US" sz="2600" dirty="0" smtClean="0"/>
              <a:t> </a:t>
            </a:r>
            <a:r>
              <a:rPr lang="en-US" sz="2600" dirty="0" err="1" smtClean="0"/>
              <a:t>proyecto</a:t>
            </a:r>
            <a:r>
              <a:rPr lang="en-US" sz="2600" dirty="0" smtClean="0"/>
              <a:t> </a:t>
            </a:r>
            <a:r>
              <a:rPr lang="en-US" sz="2600" dirty="0" err="1" smtClean="0"/>
              <a:t>yo</a:t>
            </a:r>
            <a:r>
              <a:rPr lang="en-US" sz="2600" dirty="0" smtClean="0"/>
              <a:t> </a:t>
            </a:r>
            <a:r>
              <a:rPr lang="en-US" sz="2600" dirty="0" err="1" smtClean="0"/>
              <a:t>pude</a:t>
            </a:r>
            <a:r>
              <a:rPr lang="en-US" sz="2600" dirty="0" smtClean="0"/>
              <a:t> </a:t>
            </a:r>
            <a:r>
              <a:rPr lang="en-US" sz="2600" dirty="0" err="1" smtClean="0"/>
              <a:t>examinar</a:t>
            </a:r>
            <a:r>
              <a:rPr lang="en-US" sz="2600" dirty="0" smtClean="0"/>
              <a:t> el comportamiento de la letra /-s/. </a:t>
            </a:r>
            <a:r>
              <a:rPr lang="en-US" sz="2600" dirty="0" err="1" smtClean="0"/>
              <a:t>Yo</a:t>
            </a:r>
            <a:r>
              <a:rPr lang="en-US" sz="2600" dirty="0" smtClean="0"/>
              <a:t> </a:t>
            </a:r>
            <a:r>
              <a:rPr lang="en-US" sz="2600" dirty="0" err="1" smtClean="0"/>
              <a:t>llegue</a:t>
            </a:r>
            <a:r>
              <a:rPr lang="en-US" sz="2600" dirty="0" smtClean="0"/>
              <a:t> a la </a:t>
            </a:r>
            <a:r>
              <a:rPr lang="en-US" sz="2600" dirty="0" err="1" smtClean="0"/>
              <a:t>conclusi</a:t>
            </a:r>
            <a:r>
              <a:rPr lang="en-US" sz="2600" dirty="0" err="1" smtClean="0"/>
              <a:t>ón</a:t>
            </a:r>
            <a:r>
              <a:rPr lang="en-US" sz="2600" dirty="0" smtClean="0"/>
              <a:t> de que el comportamiento de la /-s/ es </a:t>
            </a:r>
            <a:r>
              <a:rPr lang="en-US" sz="2600" dirty="0" err="1" smtClean="0"/>
              <a:t>afectada</a:t>
            </a:r>
            <a:r>
              <a:rPr lang="en-US" sz="2600" dirty="0" smtClean="0"/>
              <a:t> por </a:t>
            </a:r>
            <a:r>
              <a:rPr lang="en-US" sz="2600" dirty="0" err="1" smtClean="0"/>
              <a:t>ocho</a:t>
            </a:r>
            <a:r>
              <a:rPr lang="en-US" sz="2600" dirty="0" smtClean="0"/>
              <a:t> factores, </a:t>
            </a:r>
            <a:r>
              <a:rPr lang="en-US" sz="2600" dirty="0" err="1" smtClean="0"/>
              <a:t>seis</a:t>
            </a:r>
            <a:r>
              <a:rPr lang="en-US" sz="2600" dirty="0" smtClean="0"/>
              <a:t> de </a:t>
            </a:r>
            <a:r>
              <a:rPr lang="en-US" sz="2600" dirty="0" err="1" smtClean="0"/>
              <a:t>esos</a:t>
            </a:r>
            <a:r>
              <a:rPr lang="en-US" sz="2600" dirty="0" smtClean="0"/>
              <a:t> factores </a:t>
            </a:r>
            <a:r>
              <a:rPr lang="en-US" sz="2600" dirty="0" err="1" smtClean="0"/>
              <a:t>favorece</a:t>
            </a:r>
            <a:r>
              <a:rPr lang="en-US" sz="2600" dirty="0" smtClean="0"/>
              <a:t> la aspiración y elisión de la letra y dos son factores </a:t>
            </a:r>
            <a:r>
              <a:rPr lang="en-US" sz="2600" dirty="0" err="1" smtClean="0"/>
              <a:t>sistématicos</a:t>
            </a:r>
            <a:r>
              <a:rPr lang="en-US" sz="2600" dirty="0" smtClean="0"/>
              <a:t>. La retención, aspiración o elisión de la letra /-s/ al final de sílaba no es un proceso </a:t>
            </a:r>
            <a:r>
              <a:rPr lang="en-US" sz="2600" dirty="0" err="1" smtClean="0"/>
              <a:t>aplicado</a:t>
            </a:r>
            <a:r>
              <a:rPr lang="en-US" sz="2600" dirty="0" smtClean="0"/>
              <a:t> al azar por el hablante sino es </a:t>
            </a:r>
            <a:r>
              <a:rPr lang="en-US" sz="2600" dirty="0" err="1" smtClean="0"/>
              <a:t>controlado</a:t>
            </a:r>
            <a:r>
              <a:rPr lang="en-US" sz="2600" dirty="0" smtClean="0"/>
              <a:t> </a:t>
            </a:r>
            <a:r>
              <a:rPr lang="en-US" sz="2600" dirty="0" err="1" smtClean="0"/>
              <a:t>sistématicamente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2351" y="2391545"/>
            <a:ext cx="6273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FF"/>
                </a:solidFill>
              </a:rPr>
              <a:t>¿Preguntas?</a:t>
            </a:r>
            <a:endParaRPr lang="en-US" sz="4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Abstracto</a:t>
            </a:r>
            <a:endParaRPr lang="en-US" sz="48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39775" y="2153048"/>
            <a:ext cx="7662864" cy="47049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600" dirty="0" smtClean="0"/>
              <a:t>	El español americano estándar, como cualquier modalidad estándar, abraza ciertos aspectos de la fonología y el léxico entre las muchas variables que se presentan en la compleja realidad del lenguaje. El español americano estándar muchas veces conocido como “español americano general” o “español  neutro” está basado en un número de características articulatorias comunes a México, a ciertas partes de Centroamérica y la zona andina de Sudamérica. El español enseñado en las escuelas de Estados Unidos normalmente es el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Abstracto Cont.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137558"/>
            <a:ext cx="7662864" cy="41512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600" dirty="0" smtClean="0"/>
              <a:t>	español americano estándar. En la pronunciación del español americano hay varios rasgos dialectales. El fonema /-s/ del español americano es afectado por procesos fonéticos, como la aspiración o pérdida de la /-s/ al final de sílaba. El comportamiento de la /-s/ se debe a cuatro diferentes factores como el contexto situacional, la distribución de la /-s/ dentro de la palabra, el nivel socioeconómico y la procedencia geográfica del hablante.</a:t>
            </a:r>
          </a:p>
          <a:p>
            <a:pPr>
              <a:buNone/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¿</a:t>
            </a:r>
            <a:r>
              <a:rPr lang="en-US" sz="4800" b="1" dirty="0" err="1" smtClean="0"/>
              <a:t>Porque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este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tema</a:t>
            </a:r>
            <a:r>
              <a:rPr lang="en-US" sz="4800" b="1" dirty="0" smtClean="0"/>
              <a:t>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526894"/>
            <a:ext cx="7662864" cy="35103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	</a:t>
            </a:r>
            <a:r>
              <a:rPr lang="en-US" sz="2600" dirty="0" err="1" smtClean="0"/>
              <a:t>Yo</a:t>
            </a:r>
            <a:r>
              <a:rPr lang="en-US" sz="2600" dirty="0" smtClean="0"/>
              <a:t> </a:t>
            </a:r>
            <a:r>
              <a:rPr lang="en-US" sz="2600" dirty="0" err="1" smtClean="0"/>
              <a:t>escogi</a:t>
            </a:r>
            <a:r>
              <a:rPr lang="en-US" sz="2600" dirty="0" smtClean="0"/>
              <a:t> </a:t>
            </a:r>
            <a:r>
              <a:rPr lang="en-US" sz="2600" dirty="0" err="1" smtClean="0"/>
              <a:t>hablar</a:t>
            </a:r>
            <a:r>
              <a:rPr lang="en-US" sz="2600" dirty="0" smtClean="0"/>
              <a:t> de </a:t>
            </a:r>
            <a:r>
              <a:rPr lang="en-US" sz="2600" dirty="0" err="1" smtClean="0"/>
              <a:t>este</a:t>
            </a:r>
            <a:r>
              <a:rPr lang="en-US" sz="2600" dirty="0" smtClean="0"/>
              <a:t> </a:t>
            </a:r>
            <a:r>
              <a:rPr lang="en-US" sz="2600" dirty="0" err="1" smtClean="0"/>
              <a:t>tema</a:t>
            </a:r>
            <a:r>
              <a:rPr lang="en-US" sz="2600" dirty="0" smtClean="0"/>
              <a:t> por la </a:t>
            </a:r>
            <a:r>
              <a:rPr lang="en-US" sz="2600" dirty="0" err="1" smtClean="0"/>
              <a:t>raz</a:t>
            </a:r>
            <a:r>
              <a:rPr lang="en-US" sz="2600" dirty="0" err="1" smtClean="0"/>
              <a:t>ón</a:t>
            </a:r>
            <a:r>
              <a:rPr lang="en-US" sz="2600" dirty="0" smtClean="0"/>
              <a:t> de que la letra “s” es </a:t>
            </a:r>
            <a:r>
              <a:rPr lang="en-US" sz="2600" dirty="0" err="1" smtClean="0"/>
              <a:t>muy</a:t>
            </a:r>
            <a:r>
              <a:rPr lang="en-US" sz="2600" dirty="0" smtClean="0"/>
              <a:t> </a:t>
            </a:r>
            <a:r>
              <a:rPr lang="en-US" sz="2600" dirty="0" err="1" smtClean="0"/>
              <a:t>importante</a:t>
            </a:r>
            <a:r>
              <a:rPr lang="en-US" sz="2600" dirty="0" smtClean="0"/>
              <a:t> en el </a:t>
            </a:r>
            <a:r>
              <a:rPr lang="en-US" sz="2600" dirty="0" err="1" smtClean="0"/>
              <a:t>Castellano</a:t>
            </a:r>
            <a:r>
              <a:rPr lang="en-US" sz="2600" dirty="0" smtClean="0"/>
              <a:t>. </a:t>
            </a:r>
            <a:r>
              <a:rPr lang="en-US" sz="2600" dirty="0" err="1" smtClean="0"/>
              <a:t>Otra</a:t>
            </a:r>
            <a:r>
              <a:rPr lang="en-US" sz="2600" dirty="0" smtClean="0"/>
              <a:t> </a:t>
            </a:r>
            <a:r>
              <a:rPr lang="en-US" sz="2600" dirty="0" err="1" smtClean="0"/>
              <a:t>cosa</a:t>
            </a:r>
            <a:r>
              <a:rPr lang="en-US" sz="2600" dirty="0" smtClean="0"/>
              <a:t> </a:t>
            </a:r>
            <a:r>
              <a:rPr lang="en-US" sz="2600" dirty="0" err="1" smtClean="0"/>
              <a:t>interesante</a:t>
            </a:r>
            <a:r>
              <a:rPr lang="en-US" sz="2600" dirty="0" smtClean="0"/>
              <a:t> es que </a:t>
            </a:r>
            <a:r>
              <a:rPr lang="en-US" sz="2600" dirty="0" err="1" smtClean="0"/>
              <a:t>este</a:t>
            </a:r>
            <a:r>
              <a:rPr lang="en-US" sz="2600" dirty="0" smtClean="0"/>
              <a:t> </a:t>
            </a:r>
            <a:r>
              <a:rPr lang="en-US" sz="2600" dirty="0" err="1" smtClean="0"/>
              <a:t>tema</a:t>
            </a:r>
            <a:r>
              <a:rPr lang="en-US" sz="2600" dirty="0" smtClean="0"/>
              <a:t> habla de la aspiración y elisión, y </a:t>
            </a:r>
            <a:r>
              <a:rPr lang="en-US" sz="2600" dirty="0" err="1" smtClean="0"/>
              <a:t>estos</a:t>
            </a:r>
            <a:r>
              <a:rPr lang="en-US" sz="2600" dirty="0" smtClean="0"/>
              <a:t> procesos son </a:t>
            </a:r>
            <a:r>
              <a:rPr lang="en-US" sz="2600" dirty="0" err="1" smtClean="0"/>
              <a:t>muy</a:t>
            </a:r>
            <a:r>
              <a:rPr lang="en-US" sz="2600" dirty="0" smtClean="0"/>
              <a:t> </a:t>
            </a:r>
            <a:r>
              <a:rPr lang="en-US" sz="2600" dirty="0" err="1" smtClean="0"/>
              <a:t>investigados</a:t>
            </a:r>
            <a:r>
              <a:rPr lang="en-US" sz="2600" dirty="0" smtClean="0"/>
              <a:t> en la </a:t>
            </a:r>
            <a:r>
              <a:rPr lang="en-US" sz="2600" dirty="0" err="1" smtClean="0"/>
              <a:t>linguistica</a:t>
            </a:r>
            <a:r>
              <a:rPr lang="en-US" sz="2600" dirty="0" smtClean="0"/>
              <a:t>. 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Índice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23433"/>
            <a:ext cx="7662864" cy="398081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El español americano</a:t>
            </a:r>
          </a:p>
          <a:p>
            <a:r>
              <a:rPr lang="en-US" sz="2600" dirty="0" smtClean="0"/>
              <a:t>Los rasgos dialectales variables</a:t>
            </a:r>
          </a:p>
          <a:p>
            <a:r>
              <a:rPr lang="en-US" sz="2600" dirty="0" smtClean="0"/>
              <a:t>La aspiración y elisión </a:t>
            </a:r>
          </a:p>
          <a:p>
            <a:pPr lvl="1"/>
            <a:r>
              <a:rPr lang="en-US" sz="2600" dirty="0" smtClean="0"/>
              <a:t>La variabilidad en la realización de la /-s/</a:t>
            </a:r>
          </a:p>
          <a:p>
            <a:pPr lvl="1"/>
            <a:r>
              <a:rPr lang="en-US" sz="2600" dirty="0" smtClean="0"/>
              <a:t>Factores que favorecen la aspiración o elisión de la /-s/</a:t>
            </a:r>
            <a:endParaRPr lang="en-US" sz="2600" dirty="0" smtClean="0"/>
          </a:p>
          <a:p>
            <a:r>
              <a:rPr lang="en-US" sz="2600" dirty="0" err="1" smtClean="0"/>
              <a:t>Res</a:t>
            </a:r>
            <a:r>
              <a:rPr lang="en-US" sz="2600" dirty="0" err="1" smtClean="0"/>
              <a:t>ú</a:t>
            </a:r>
            <a:r>
              <a:rPr lang="en-US" sz="2600" dirty="0" err="1" smtClean="0"/>
              <a:t>men</a:t>
            </a:r>
            <a:r>
              <a:rPr lang="en-US" sz="2600" dirty="0" smtClean="0"/>
              <a:t> de </a:t>
            </a:r>
            <a:r>
              <a:rPr lang="en-US" sz="2600" dirty="0" err="1" smtClean="0"/>
              <a:t>conclusi</a:t>
            </a:r>
            <a:r>
              <a:rPr lang="en-US" sz="2600" dirty="0" err="1" smtClean="0"/>
              <a:t>ón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El español americano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“español americano general” o “español neutro”</a:t>
            </a:r>
          </a:p>
          <a:p>
            <a:r>
              <a:rPr lang="en-US" sz="2600" dirty="0" smtClean="0"/>
              <a:t>El termino español “americano”</a:t>
            </a:r>
          </a:p>
          <a:p>
            <a:r>
              <a:rPr lang="en-US" sz="2600" dirty="0" smtClean="0"/>
              <a:t>No es un dialecto</a:t>
            </a:r>
          </a:p>
          <a:p>
            <a:r>
              <a:rPr lang="en-US" sz="2600" dirty="0" smtClean="0"/>
              <a:t>Seseo, yeismo, aspiración y elisión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358710"/>
          </a:xfrm>
        </p:spPr>
        <p:txBody>
          <a:bodyPr/>
          <a:lstStyle/>
          <a:p>
            <a:r>
              <a:rPr lang="en-US" sz="4800" b="1" dirty="0" smtClean="0"/>
              <a:t>Los rasgos dialectales variables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106578"/>
            <a:ext cx="7662864" cy="4553929"/>
          </a:xfrm>
        </p:spPr>
        <p:txBody>
          <a:bodyPr>
            <a:noAutofit/>
          </a:bodyPr>
          <a:lstStyle/>
          <a:p>
            <a:r>
              <a:rPr lang="en-US" sz="2600" dirty="0" smtClean="0"/>
              <a:t>Aspiración</a:t>
            </a:r>
          </a:p>
          <a:p>
            <a:pPr lvl="1"/>
            <a:r>
              <a:rPr lang="en-US" sz="2600" dirty="0" smtClean="0"/>
              <a:t> </a:t>
            </a:r>
            <a:r>
              <a:rPr lang="en-US" sz="2600" b="1" dirty="0" smtClean="0"/>
              <a:t>/-s/ → [</a:t>
            </a:r>
            <a:r>
              <a:rPr lang="en-US" sz="2600" b="1" baseline="30000" dirty="0" smtClean="0"/>
              <a:t>-h</a:t>
            </a:r>
            <a:r>
              <a:rPr lang="en-US" sz="2600" b="1" dirty="0" smtClean="0"/>
              <a:t>]</a:t>
            </a:r>
            <a:endParaRPr lang="en-US" sz="2600" dirty="0" smtClean="0"/>
          </a:p>
          <a:p>
            <a:pPr lvl="1"/>
            <a:endParaRPr lang="en-US" sz="2600" dirty="0" smtClean="0"/>
          </a:p>
          <a:p>
            <a:r>
              <a:rPr lang="en-US" sz="2600" dirty="0" smtClean="0"/>
              <a:t>Elisión</a:t>
            </a:r>
          </a:p>
          <a:p>
            <a:pPr lvl="1"/>
            <a:r>
              <a:rPr lang="en-US" sz="2600" b="1" dirty="0" smtClean="0"/>
              <a:t>/-s/ → [ᴓ]</a:t>
            </a:r>
          </a:p>
          <a:p>
            <a:pPr lvl="1"/>
            <a:endParaRPr lang="en-US" sz="2600" dirty="0" smtClean="0"/>
          </a:p>
          <a:p>
            <a:r>
              <a:rPr lang="en-US" sz="2600" dirty="0" smtClean="0"/>
              <a:t>La aspiración o elisión de la letra /-s/ al final de la sílaba no es un proceso que se aplica al azar por el hablante sino que se controla sistematicamente.</a:t>
            </a:r>
          </a:p>
          <a:p>
            <a:pPr>
              <a:buNone/>
            </a:pPr>
            <a:endParaRPr lang="en-US" sz="2600" dirty="0" smtClean="0"/>
          </a:p>
          <a:p>
            <a:pPr lvl="1"/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La aspiración y elisión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40824"/>
            <a:ext cx="7662864" cy="428386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La aspiración y elisión de la /-s/ se extiende por una amplia región que incluye el Caribe, costas de Ecuador y de Perú, y partes de Argentina, Chile y Uruguay.</a:t>
            </a:r>
          </a:p>
          <a:p>
            <a:endParaRPr lang="en-US" sz="2600" dirty="0" smtClean="0"/>
          </a:p>
          <a:p>
            <a:r>
              <a:rPr lang="en-US" sz="2600" dirty="0" smtClean="0"/>
              <a:t>Posición final de palabra y posición medial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383"/>
            <a:ext cx="8229600" cy="1890696"/>
          </a:xfrm>
        </p:spPr>
        <p:txBody>
          <a:bodyPr/>
          <a:lstStyle/>
          <a:p>
            <a:r>
              <a:rPr lang="en-US" sz="4800" b="1" dirty="0" smtClean="0"/>
              <a:t>Retenci</a:t>
            </a:r>
            <a:r>
              <a:rPr lang="en-US" sz="4800" b="1" dirty="0" smtClean="0"/>
              <a:t>ón</a:t>
            </a:r>
            <a:br>
              <a:rPr lang="en-US" sz="4800" b="1" dirty="0" smtClean="0"/>
            </a:br>
            <a:r>
              <a:rPr lang="en-US" sz="4800" b="1" dirty="0" smtClean="0"/>
              <a:t>Aspiración</a:t>
            </a:r>
            <a:br>
              <a:rPr lang="en-US" sz="4800" b="1" dirty="0" smtClean="0"/>
            </a:br>
            <a:r>
              <a:rPr lang="en-US" sz="4800" b="1" dirty="0" smtClean="0"/>
              <a:t>Elisión </a:t>
            </a:r>
            <a:r>
              <a:rPr lang="en-US" sz="4800" dirty="0" smtClean="0"/>
              <a:t>(pérdida)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600" dirty="0" err="1" smtClean="0"/>
              <a:t>Ejemplo</a:t>
            </a:r>
            <a:r>
              <a:rPr lang="en-US" sz="2600" dirty="0" smtClean="0"/>
              <a:t>: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/>
          </a:p>
        </p:txBody>
      </p:sp>
      <p:pic>
        <p:nvPicPr>
          <p:cNvPr id="4" name="Picture 3" descr="examp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40421"/>
            <a:ext cx="8211312" cy="193243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807</Words>
  <Application>Microsoft Macintosh PowerPoint</Application>
  <PresentationFormat>On-screen Show (4:3)</PresentationFormat>
  <Paragraphs>84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Genesis</vt:lpstr>
      <vt:lpstr>El español americano estándar: un enfoque en el comportamiento de la /-s/</vt:lpstr>
      <vt:lpstr>Abstracto</vt:lpstr>
      <vt:lpstr>Abstracto Cont.</vt:lpstr>
      <vt:lpstr>¿Porque este tema?</vt:lpstr>
      <vt:lpstr>Índice</vt:lpstr>
      <vt:lpstr>El español americano</vt:lpstr>
      <vt:lpstr>Los rasgos dialectales variables</vt:lpstr>
      <vt:lpstr>La aspiración y elisión</vt:lpstr>
      <vt:lpstr>Retención Aspiración Elisión (pérdida)</vt:lpstr>
      <vt:lpstr>Variabilidad en la realización de la /-s/</vt:lpstr>
      <vt:lpstr>Factores que favorecen la aspiración o elisión de la /-s/</vt:lpstr>
      <vt:lpstr>Factores Sistématicos</vt:lpstr>
      <vt:lpstr>El primer factor: el contexto situacional</vt:lpstr>
      <vt:lpstr>Segundo factor: el nivel socioeconómico</vt:lpstr>
      <vt:lpstr>Tercer factor: la distribución de la /-s/ dentro de la palabra</vt:lpstr>
      <vt:lpstr>Cuarto factor: procedencia geográfica del hablante</vt:lpstr>
      <vt:lpstr>Tierras Bajas</vt:lpstr>
      <vt:lpstr>Resúmen de Conclusión 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español americano estándar: un enfoque en el comportamiento de la /-s/</dc:title>
  <dc:creator>roberto rivera</dc:creator>
  <cp:lastModifiedBy>roberto rivera</cp:lastModifiedBy>
  <cp:revision>7</cp:revision>
  <dcterms:created xsi:type="dcterms:W3CDTF">2014-05-21T19:46:47Z</dcterms:created>
  <dcterms:modified xsi:type="dcterms:W3CDTF">2014-05-22T05:01:33Z</dcterms:modified>
</cp:coreProperties>
</file>